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0" r:id="rId1"/>
  </p:sldMasterIdLst>
  <p:notesMasterIdLst>
    <p:notesMasterId r:id="rId13"/>
  </p:notesMasterIdLst>
  <p:handoutMasterIdLst>
    <p:handoutMasterId r:id="rId14"/>
  </p:handoutMasterIdLst>
  <p:sldIdLst>
    <p:sldId id="256" r:id="rId2"/>
    <p:sldId id="257" r:id="rId3"/>
    <p:sldId id="258" r:id="rId4"/>
    <p:sldId id="268" r:id="rId5"/>
    <p:sldId id="269" r:id="rId6"/>
    <p:sldId id="270" r:id="rId7"/>
    <p:sldId id="271" r:id="rId8"/>
    <p:sldId id="265" r:id="rId9"/>
    <p:sldId id="266" r:id="rId10"/>
    <p:sldId id="267" r:id="rId11"/>
    <p:sldId id="272" r:id="rId12"/>
  </p:sldIdLst>
  <p:sldSz cx="9144000" cy="5143500" type="screen16x9"/>
  <p:notesSz cx="70104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French" initials="LF" lastIdx="2" clrIdx="0">
    <p:extLst>
      <p:ext uri="{19B8F6BF-5375-455C-9EA6-DF929625EA0E}">
        <p15:presenceInfo xmlns:p15="http://schemas.microsoft.com/office/powerpoint/2012/main" userId="S-1-5-21-1482476501-630328440-682003330-2196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7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1" d="100"/>
          <a:sy n="91" d="100"/>
        </p:scale>
        <p:origin x="786"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2A987C74-9B87-48EA-87DB-3B4D90FDA6FB}" type="datetimeFigureOut">
              <a:rPr lang="en-US"/>
              <a:pPr/>
              <a:t>1/9/2019</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2FE243B3-82BB-4A78-A2EC-1AD13E38281A}" type="slidenum">
              <a:rPr lang="en-US"/>
              <a:pPr/>
              <a:t>‹#›</a:t>
            </a:fld>
            <a:endParaRPr lang="en-US" dirty="0"/>
          </a:p>
        </p:txBody>
      </p:sp>
    </p:spTree>
    <p:extLst>
      <p:ext uri="{BB962C8B-B14F-4D97-AF65-F5344CB8AC3E}">
        <p14:creationId xmlns:p14="http://schemas.microsoft.com/office/powerpoint/2010/main" val="11401246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67C89A40-44CF-42AA-958E-E1A8E8771DA0}" type="datetimeFigureOut">
              <a:rPr lang="en-US"/>
              <a:pPr/>
              <a:t>1/9/2019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6CEFA303-CB5F-46FD-B8A6-E8FADA7427A6}" type="slidenum">
              <a:rPr lang="en-US"/>
              <a:pPr/>
              <a:t>‹#›</a:t>
            </a:fld>
            <a:endParaRPr lang="en-US" dirty="0"/>
          </a:p>
        </p:txBody>
      </p:sp>
    </p:spTree>
    <p:extLst>
      <p:ext uri="{BB962C8B-B14F-4D97-AF65-F5344CB8AC3E}">
        <p14:creationId xmlns:p14="http://schemas.microsoft.com/office/powerpoint/2010/main" val="36999338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2BA66D-5D11-4248-980D-23341100A154}" type="slidenum">
              <a:rPr lang="en-US" altLang="en-US" smtClean="0"/>
              <a:pPr/>
              <a:t>9</a:t>
            </a:fld>
            <a:endParaRPr lang="en-US" altLang="en-US" dirty="0"/>
          </a:p>
        </p:txBody>
      </p:sp>
    </p:spTree>
    <p:extLst>
      <p:ext uri="{BB962C8B-B14F-4D97-AF65-F5344CB8AC3E}">
        <p14:creationId xmlns:p14="http://schemas.microsoft.com/office/powerpoint/2010/main" val="2596126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2BA66D-5D11-4248-980D-23341100A154}" type="slidenum">
              <a:rPr lang="en-US" altLang="en-US" smtClean="0"/>
              <a:pPr/>
              <a:t>10</a:t>
            </a:fld>
            <a:endParaRPr lang="en-US" altLang="en-US" dirty="0"/>
          </a:p>
        </p:txBody>
      </p:sp>
    </p:spTree>
    <p:extLst>
      <p:ext uri="{BB962C8B-B14F-4D97-AF65-F5344CB8AC3E}">
        <p14:creationId xmlns:p14="http://schemas.microsoft.com/office/powerpoint/2010/main" val="477279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439956"/>
            <a:ext cx="6400800" cy="131445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Title Placeholder 1"/>
          <p:cNvSpPr>
            <a:spLocks noGrp="1"/>
          </p:cNvSpPr>
          <p:nvPr>
            <p:ph type="title"/>
          </p:nvPr>
        </p:nvSpPr>
        <p:spPr>
          <a:xfrm>
            <a:off x="478853" y="304073"/>
            <a:ext cx="8229600" cy="857250"/>
          </a:xfrm>
          <a:prstGeom prst="rect">
            <a:avLst/>
          </a:prstGeo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fld id="{DBDF7AE9-8E12-43B1-A72D-46598C370B62}" type="datetime1">
              <a:rPr lang="en-US"/>
              <a:pPr/>
              <a:t>1/9/2019</a:t>
            </a:fld>
            <a:endParaRPr lang="en-US" dirty="0"/>
          </a:p>
        </p:txBody>
      </p:sp>
      <p:sp>
        <p:nvSpPr>
          <p:cNvPr id="5" name="Footer Placeholder 4"/>
          <p:cNvSpPr>
            <a:spLocks noGrp="1"/>
          </p:cNvSpPr>
          <p:nvPr>
            <p:ph type="ftr" sz="quarter" idx="11"/>
          </p:nvPr>
        </p:nvSpPr>
        <p:spPr/>
        <p:txBody>
          <a:bodyPr/>
          <a:lstStyle>
            <a:lvl1pPr>
              <a:defRPr sz="900"/>
            </a:lvl1pPr>
          </a:lstStyle>
          <a:p>
            <a:pPr>
              <a:defRPr/>
            </a:pPr>
            <a:r>
              <a:rPr lang="en-US" dirty="0"/>
              <a:t>www.ucps.k12.nc.us </a:t>
            </a:r>
          </a:p>
        </p:txBody>
      </p:sp>
      <p:sp>
        <p:nvSpPr>
          <p:cNvPr id="6" name="Slide Number Placeholder 5"/>
          <p:cNvSpPr>
            <a:spLocks noGrp="1"/>
          </p:cNvSpPr>
          <p:nvPr>
            <p:ph type="sldNum" sz="quarter" idx="12"/>
          </p:nvPr>
        </p:nvSpPr>
        <p:spPr/>
        <p:txBody>
          <a:bodyPr/>
          <a:lstStyle>
            <a:lvl1pPr>
              <a:defRPr sz="900"/>
            </a:lvl1pPr>
          </a:lstStyle>
          <a:p>
            <a:fld id="{7CF90BB2-41B0-4945-B384-F2F41C3208E6}" type="slidenum">
              <a:rPr lang="en-US"/>
              <a:pPr/>
              <a:t>‹#›</a:t>
            </a:fld>
            <a:endParaRPr lang="en-US" dirty="0"/>
          </a:p>
        </p:txBody>
      </p:sp>
    </p:spTree>
    <p:extLst>
      <p:ext uri="{BB962C8B-B14F-4D97-AF65-F5344CB8AC3E}">
        <p14:creationId xmlns:p14="http://schemas.microsoft.com/office/powerpoint/2010/main" val="1174397048"/>
      </p:ext>
    </p:extLst>
  </p:cSld>
  <p:clrMapOvr>
    <a:masterClrMapping/>
  </p:clrMapOvr>
  <p:transition advClick="0" advTm="1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2803D17-98E3-463B-B5A7-D9AB1E9D8CC7}" type="datetime1">
              <a:rPr lang="en-US"/>
              <a:pPr/>
              <a:t>1/9/2019</a:t>
            </a:fld>
            <a:endParaRPr lang="en-US" dirty="0"/>
          </a:p>
        </p:txBody>
      </p:sp>
      <p:sp>
        <p:nvSpPr>
          <p:cNvPr id="5" name="Footer Placeholder 4"/>
          <p:cNvSpPr>
            <a:spLocks noGrp="1"/>
          </p:cNvSpPr>
          <p:nvPr>
            <p:ph type="ftr" sz="quarter" idx="11"/>
          </p:nvPr>
        </p:nvSpPr>
        <p:spPr/>
        <p:txBody>
          <a:bodyPr/>
          <a:lstStyle>
            <a:lvl1pPr>
              <a:defRPr sz="900"/>
            </a:lvl1pPr>
          </a:lstStyle>
          <a:p>
            <a:pPr>
              <a:defRPr/>
            </a:pPr>
            <a:r>
              <a:rPr lang="en-US" dirty="0"/>
              <a:t>www.ucps.k12.nc.us </a:t>
            </a:r>
          </a:p>
        </p:txBody>
      </p:sp>
      <p:sp>
        <p:nvSpPr>
          <p:cNvPr id="6" name="Slide Number Placeholder 5"/>
          <p:cNvSpPr>
            <a:spLocks noGrp="1"/>
          </p:cNvSpPr>
          <p:nvPr>
            <p:ph type="sldNum" sz="quarter" idx="12"/>
          </p:nvPr>
        </p:nvSpPr>
        <p:spPr/>
        <p:txBody>
          <a:bodyPr/>
          <a:lstStyle>
            <a:lvl1pPr>
              <a:defRPr sz="900"/>
            </a:lvl1pPr>
          </a:lstStyle>
          <a:p>
            <a:fld id="{FE2AC09F-B5EF-4866-86C5-7DCF1C9D4E55}" type="slidenum">
              <a:rPr lang="en-US"/>
              <a:pPr/>
              <a:t>‹#›</a:t>
            </a:fld>
            <a:endParaRPr lang="en-US" dirty="0"/>
          </a:p>
        </p:txBody>
      </p:sp>
    </p:spTree>
    <p:extLst>
      <p:ext uri="{BB962C8B-B14F-4D97-AF65-F5344CB8AC3E}">
        <p14:creationId xmlns:p14="http://schemas.microsoft.com/office/powerpoint/2010/main" val="4294604485"/>
      </p:ext>
    </p:extLst>
  </p:cSld>
  <p:clrMapOvr>
    <a:masterClrMapping/>
  </p:clrMapOvr>
  <p:transition advClick="0" advTm="1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F53FB6B-51D4-4F5F-ACED-6790E06E0F27}" type="datetime1">
              <a:rPr lang="en-US"/>
              <a:pPr/>
              <a:t>1/9/2019</a:t>
            </a:fld>
            <a:endParaRPr lang="en-US" dirty="0"/>
          </a:p>
        </p:txBody>
      </p:sp>
      <p:sp>
        <p:nvSpPr>
          <p:cNvPr id="5" name="Footer Placeholder 4"/>
          <p:cNvSpPr>
            <a:spLocks noGrp="1"/>
          </p:cNvSpPr>
          <p:nvPr>
            <p:ph type="ftr" sz="quarter" idx="11"/>
          </p:nvPr>
        </p:nvSpPr>
        <p:spPr/>
        <p:txBody>
          <a:bodyPr/>
          <a:lstStyle>
            <a:lvl1pPr>
              <a:defRPr sz="900"/>
            </a:lvl1pPr>
          </a:lstStyle>
          <a:p>
            <a:pPr>
              <a:defRPr/>
            </a:pPr>
            <a:r>
              <a:rPr lang="en-US" dirty="0"/>
              <a:t>www.ucps.k12.nc.us </a:t>
            </a:r>
          </a:p>
        </p:txBody>
      </p:sp>
      <p:sp>
        <p:nvSpPr>
          <p:cNvPr id="6" name="Slide Number Placeholder 5"/>
          <p:cNvSpPr>
            <a:spLocks noGrp="1"/>
          </p:cNvSpPr>
          <p:nvPr>
            <p:ph type="sldNum" sz="quarter" idx="12"/>
          </p:nvPr>
        </p:nvSpPr>
        <p:spPr/>
        <p:txBody>
          <a:bodyPr/>
          <a:lstStyle>
            <a:lvl1pPr>
              <a:defRPr sz="900"/>
            </a:lvl1pPr>
          </a:lstStyle>
          <a:p>
            <a:fld id="{E3CC56FA-1C8F-436D-85AE-AD43775E57E0}" type="slidenum">
              <a:rPr lang="en-US"/>
              <a:pPr/>
              <a:t>‹#›</a:t>
            </a:fld>
            <a:endParaRPr lang="en-US" dirty="0"/>
          </a:p>
        </p:txBody>
      </p:sp>
    </p:spTree>
    <p:extLst>
      <p:ext uri="{BB962C8B-B14F-4D97-AF65-F5344CB8AC3E}">
        <p14:creationId xmlns:p14="http://schemas.microsoft.com/office/powerpoint/2010/main" val="3344313259"/>
      </p:ext>
    </p:extLst>
  </p:cSld>
  <p:clrMapOvr>
    <a:masterClrMapping/>
  </p:clrMapOvr>
  <p:transition advClick="0" advTm="1000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439956"/>
            <a:ext cx="6400800" cy="131445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Title 1"/>
          <p:cNvSpPr>
            <a:spLocks noGrp="1"/>
          </p:cNvSpPr>
          <p:nvPr>
            <p:ph type="title"/>
          </p:nvPr>
        </p:nvSpPr>
        <p:spPr>
          <a:xfrm>
            <a:off x="478853" y="304076"/>
            <a:ext cx="8229600" cy="85725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fld id="{8326C27A-9B41-4F57-B6F0-2142E65769A6}" type="datetime1">
              <a:rPr lang="en-US"/>
              <a:pPr/>
              <a:t>1/9/2019</a:t>
            </a:fld>
            <a:endParaRPr lang="en-US" dirty="0"/>
          </a:p>
        </p:txBody>
      </p:sp>
      <p:sp>
        <p:nvSpPr>
          <p:cNvPr id="5" name="Footer Placeholder 4"/>
          <p:cNvSpPr>
            <a:spLocks noGrp="1"/>
          </p:cNvSpPr>
          <p:nvPr>
            <p:ph type="ftr" sz="quarter" idx="11"/>
          </p:nvPr>
        </p:nvSpPr>
        <p:spPr/>
        <p:txBody>
          <a:bodyPr/>
          <a:lstStyle>
            <a:lvl1pPr>
              <a:defRPr sz="900"/>
            </a:lvl1pPr>
          </a:lstStyle>
          <a:p>
            <a:pPr>
              <a:defRPr/>
            </a:pPr>
            <a:r>
              <a:rPr lang="en-US" dirty="0"/>
              <a:t>www.ucps.k12.nc.us </a:t>
            </a:r>
          </a:p>
        </p:txBody>
      </p:sp>
      <p:sp>
        <p:nvSpPr>
          <p:cNvPr id="6" name="Slide Number Placeholder 5"/>
          <p:cNvSpPr>
            <a:spLocks noGrp="1"/>
          </p:cNvSpPr>
          <p:nvPr>
            <p:ph type="sldNum" sz="quarter" idx="12"/>
          </p:nvPr>
        </p:nvSpPr>
        <p:spPr/>
        <p:txBody>
          <a:bodyPr/>
          <a:lstStyle>
            <a:lvl1pPr>
              <a:defRPr sz="900"/>
            </a:lvl1pPr>
          </a:lstStyle>
          <a:p>
            <a:fld id="{01338646-C44E-4FE7-A8E0-48EBB5814CD0}" type="slidenum">
              <a:rPr lang="en-US"/>
              <a:pPr/>
              <a:t>‹#›</a:t>
            </a:fld>
            <a:endParaRPr lang="en-US" dirty="0"/>
          </a:p>
        </p:txBody>
      </p:sp>
    </p:spTree>
    <p:extLst>
      <p:ext uri="{BB962C8B-B14F-4D97-AF65-F5344CB8AC3E}">
        <p14:creationId xmlns:p14="http://schemas.microsoft.com/office/powerpoint/2010/main" val="4050946647"/>
      </p:ext>
    </p:extLst>
  </p:cSld>
  <p:clrMapOvr>
    <a:masterClrMapping/>
  </p:clrMapOvr>
  <p:transition advClick="0" advTm="1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lumMod val="50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6BD8A0B8-D885-44B0-A504-25A003AF491B}" type="datetime1">
              <a:rPr lang="en-US"/>
              <a:pPr/>
              <a:t>1/9/2019</a:t>
            </a:fld>
            <a:endParaRPr lang="en-US" dirty="0"/>
          </a:p>
        </p:txBody>
      </p:sp>
      <p:sp>
        <p:nvSpPr>
          <p:cNvPr id="5" name="Footer Placeholder 4"/>
          <p:cNvSpPr>
            <a:spLocks noGrp="1"/>
          </p:cNvSpPr>
          <p:nvPr>
            <p:ph type="ftr" sz="quarter" idx="11"/>
          </p:nvPr>
        </p:nvSpPr>
        <p:spPr/>
        <p:txBody>
          <a:bodyPr/>
          <a:lstStyle>
            <a:lvl1pPr>
              <a:defRPr sz="900"/>
            </a:lvl1pPr>
          </a:lstStyle>
          <a:p>
            <a:pPr>
              <a:defRPr/>
            </a:pPr>
            <a:r>
              <a:rPr lang="en-US" dirty="0"/>
              <a:t>www.ucps.k12.nc.us </a:t>
            </a:r>
          </a:p>
        </p:txBody>
      </p:sp>
      <p:sp>
        <p:nvSpPr>
          <p:cNvPr id="6" name="Slide Number Placeholder 5"/>
          <p:cNvSpPr>
            <a:spLocks noGrp="1"/>
          </p:cNvSpPr>
          <p:nvPr>
            <p:ph type="sldNum" sz="quarter" idx="12"/>
          </p:nvPr>
        </p:nvSpPr>
        <p:spPr/>
        <p:txBody>
          <a:bodyPr/>
          <a:lstStyle>
            <a:lvl1pPr>
              <a:defRPr sz="900"/>
            </a:lvl1pPr>
          </a:lstStyle>
          <a:p>
            <a:fld id="{8F09332E-FB7C-47B6-B10C-412EEFC35FA7}" type="slidenum">
              <a:rPr lang="en-US"/>
              <a:pPr/>
              <a:t>‹#›</a:t>
            </a:fld>
            <a:endParaRPr lang="en-US" dirty="0"/>
          </a:p>
        </p:txBody>
      </p:sp>
    </p:spTree>
    <p:extLst>
      <p:ext uri="{BB962C8B-B14F-4D97-AF65-F5344CB8AC3E}">
        <p14:creationId xmlns:p14="http://schemas.microsoft.com/office/powerpoint/2010/main" val="2902740105"/>
      </p:ext>
    </p:extLst>
  </p:cSld>
  <p:clrMapOvr>
    <a:masterClrMapping/>
  </p:clrMapOvr>
  <p:transition advClick="0" advTm="1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57114" y="1125503"/>
            <a:ext cx="7772400" cy="1667859"/>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557114" y="646665"/>
            <a:ext cx="7772400" cy="478838"/>
          </a:xfrm>
        </p:spPr>
        <p:txBody>
          <a:bodyPr/>
          <a:lstStyle>
            <a:lvl1pPr marL="0" indent="0">
              <a:spcBef>
                <a:spcPts val="0"/>
              </a:spcBef>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08A7DD9-F375-4AEF-A760-4659450273BF}" type="datetime1">
              <a:rPr lang="en-US"/>
              <a:pPr/>
              <a:t>1/9/2019</a:t>
            </a:fld>
            <a:endParaRPr lang="en-US" dirty="0"/>
          </a:p>
        </p:txBody>
      </p:sp>
      <p:sp>
        <p:nvSpPr>
          <p:cNvPr id="5" name="Footer Placeholder 4"/>
          <p:cNvSpPr>
            <a:spLocks noGrp="1"/>
          </p:cNvSpPr>
          <p:nvPr>
            <p:ph type="ftr" sz="quarter" idx="11"/>
          </p:nvPr>
        </p:nvSpPr>
        <p:spPr/>
        <p:txBody>
          <a:bodyPr/>
          <a:lstStyle>
            <a:lvl1pPr>
              <a:defRPr sz="900"/>
            </a:lvl1pPr>
          </a:lstStyle>
          <a:p>
            <a:pPr>
              <a:defRPr/>
            </a:pPr>
            <a:r>
              <a:rPr lang="en-US" dirty="0"/>
              <a:t>www.ucps.k12.nc.us </a:t>
            </a:r>
          </a:p>
        </p:txBody>
      </p:sp>
      <p:sp>
        <p:nvSpPr>
          <p:cNvPr id="6" name="Slide Number Placeholder 5"/>
          <p:cNvSpPr>
            <a:spLocks noGrp="1"/>
          </p:cNvSpPr>
          <p:nvPr>
            <p:ph type="sldNum" sz="quarter" idx="12"/>
          </p:nvPr>
        </p:nvSpPr>
        <p:spPr/>
        <p:txBody>
          <a:bodyPr/>
          <a:lstStyle>
            <a:lvl1pPr>
              <a:defRPr sz="900"/>
            </a:lvl1pPr>
          </a:lstStyle>
          <a:p>
            <a:fld id="{B781C2CE-2205-47A3-BA71-A0172B6C39C4}" type="slidenum">
              <a:rPr lang="en-US"/>
              <a:pPr/>
              <a:t>‹#›</a:t>
            </a:fld>
            <a:endParaRPr lang="en-US" dirty="0"/>
          </a:p>
        </p:txBody>
      </p:sp>
    </p:spTree>
    <p:extLst>
      <p:ext uri="{BB962C8B-B14F-4D97-AF65-F5344CB8AC3E}">
        <p14:creationId xmlns:p14="http://schemas.microsoft.com/office/powerpoint/2010/main" val="1075933000"/>
      </p:ext>
    </p:extLst>
  </p:cSld>
  <p:clrMapOvr>
    <a:masterClrMapping/>
  </p:clrMapOvr>
  <p:transition advClick="0" advTm="1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384BE710-67C8-45D7-8B6E-74E2FD26A892}" type="datetime1">
              <a:rPr lang="en-US"/>
              <a:pPr/>
              <a:t>1/9/2019</a:t>
            </a:fld>
            <a:endParaRPr lang="en-US" dirty="0"/>
          </a:p>
        </p:txBody>
      </p:sp>
      <p:sp>
        <p:nvSpPr>
          <p:cNvPr id="6" name="Footer Placeholder 5"/>
          <p:cNvSpPr>
            <a:spLocks noGrp="1"/>
          </p:cNvSpPr>
          <p:nvPr>
            <p:ph type="ftr" sz="quarter" idx="11"/>
          </p:nvPr>
        </p:nvSpPr>
        <p:spPr/>
        <p:txBody>
          <a:bodyPr/>
          <a:lstStyle>
            <a:lvl1pPr>
              <a:defRPr sz="900"/>
            </a:lvl1pPr>
          </a:lstStyle>
          <a:p>
            <a:pPr>
              <a:defRPr/>
            </a:pPr>
            <a:r>
              <a:rPr lang="en-US" dirty="0"/>
              <a:t>www.ucps.k12.nc.us </a:t>
            </a:r>
          </a:p>
        </p:txBody>
      </p:sp>
      <p:sp>
        <p:nvSpPr>
          <p:cNvPr id="7" name="Slide Number Placeholder 6"/>
          <p:cNvSpPr>
            <a:spLocks noGrp="1"/>
          </p:cNvSpPr>
          <p:nvPr>
            <p:ph type="sldNum" sz="quarter" idx="12"/>
          </p:nvPr>
        </p:nvSpPr>
        <p:spPr/>
        <p:txBody>
          <a:bodyPr/>
          <a:lstStyle>
            <a:lvl1pPr>
              <a:defRPr sz="900"/>
            </a:lvl1pPr>
          </a:lstStyle>
          <a:p>
            <a:fld id="{61BEB44E-35F5-43E4-8017-6EFB23B52261}" type="slidenum">
              <a:rPr lang="en-US"/>
              <a:pPr/>
              <a:t>‹#›</a:t>
            </a:fld>
            <a:endParaRPr lang="en-US" dirty="0"/>
          </a:p>
        </p:txBody>
      </p:sp>
    </p:spTree>
    <p:extLst>
      <p:ext uri="{BB962C8B-B14F-4D97-AF65-F5344CB8AC3E}">
        <p14:creationId xmlns:p14="http://schemas.microsoft.com/office/powerpoint/2010/main" val="2190664330"/>
      </p:ext>
    </p:extLst>
  </p:cSld>
  <p:clrMapOvr>
    <a:masterClrMapping/>
  </p:clrMapOvr>
  <p:transition advClick="0"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8853" y="304076"/>
            <a:ext cx="8229600" cy="85725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E92D5ACA-399E-4571-8E48-F78BA88A7E5F}" type="datetime1">
              <a:rPr lang="en-US"/>
              <a:pPr/>
              <a:t>1/9/2019</a:t>
            </a:fld>
            <a:endParaRPr lang="en-US" dirty="0"/>
          </a:p>
        </p:txBody>
      </p:sp>
      <p:sp>
        <p:nvSpPr>
          <p:cNvPr id="8" name="Footer Placeholder 7"/>
          <p:cNvSpPr>
            <a:spLocks noGrp="1"/>
          </p:cNvSpPr>
          <p:nvPr>
            <p:ph type="ftr" sz="quarter" idx="11"/>
          </p:nvPr>
        </p:nvSpPr>
        <p:spPr/>
        <p:txBody>
          <a:bodyPr/>
          <a:lstStyle>
            <a:lvl1pPr>
              <a:defRPr sz="900"/>
            </a:lvl1pPr>
          </a:lstStyle>
          <a:p>
            <a:pPr>
              <a:defRPr/>
            </a:pPr>
            <a:r>
              <a:rPr lang="en-US" dirty="0"/>
              <a:t>www.ucps.k12.nc.us </a:t>
            </a:r>
          </a:p>
        </p:txBody>
      </p:sp>
      <p:sp>
        <p:nvSpPr>
          <p:cNvPr id="9" name="Slide Number Placeholder 8"/>
          <p:cNvSpPr>
            <a:spLocks noGrp="1"/>
          </p:cNvSpPr>
          <p:nvPr>
            <p:ph type="sldNum" sz="quarter" idx="12"/>
          </p:nvPr>
        </p:nvSpPr>
        <p:spPr/>
        <p:txBody>
          <a:bodyPr/>
          <a:lstStyle>
            <a:lvl1pPr>
              <a:defRPr sz="900"/>
            </a:lvl1pPr>
          </a:lstStyle>
          <a:p>
            <a:fld id="{156ACED3-6CF1-4E41-908A-DD75FB2A9798}" type="slidenum">
              <a:rPr lang="en-US"/>
              <a:pPr/>
              <a:t>‹#›</a:t>
            </a:fld>
            <a:endParaRPr lang="en-US" dirty="0"/>
          </a:p>
        </p:txBody>
      </p:sp>
    </p:spTree>
    <p:extLst>
      <p:ext uri="{BB962C8B-B14F-4D97-AF65-F5344CB8AC3E}">
        <p14:creationId xmlns:p14="http://schemas.microsoft.com/office/powerpoint/2010/main" val="2898477634"/>
      </p:ext>
    </p:extLst>
  </p:cSld>
  <p:clrMapOvr>
    <a:masterClrMapping/>
  </p:clrMapOvr>
  <p:transition advClick="0"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F9D28B53-5DCF-4908-9C1A-D0F2BEDA17B4}" type="datetime1">
              <a:rPr lang="en-US"/>
              <a:pPr/>
              <a:t>1/9/2019</a:t>
            </a:fld>
            <a:endParaRPr lang="en-US" dirty="0"/>
          </a:p>
        </p:txBody>
      </p:sp>
      <p:sp>
        <p:nvSpPr>
          <p:cNvPr id="4" name="Footer Placeholder 3"/>
          <p:cNvSpPr>
            <a:spLocks noGrp="1"/>
          </p:cNvSpPr>
          <p:nvPr>
            <p:ph type="ftr" sz="quarter" idx="11"/>
          </p:nvPr>
        </p:nvSpPr>
        <p:spPr/>
        <p:txBody>
          <a:bodyPr/>
          <a:lstStyle>
            <a:lvl1pPr>
              <a:defRPr sz="900"/>
            </a:lvl1pPr>
          </a:lstStyle>
          <a:p>
            <a:pPr>
              <a:defRPr/>
            </a:pPr>
            <a:r>
              <a:rPr lang="en-US" dirty="0"/>
              <a:t>www.ucps.k12.nc.us </a:t>
            </a:r>
          </a:p>
        </p:txBody>
      </p:sp>
      <p:sp>
        <p:nvSpPr>
          <p:cNvPr id="5" name="Slide Number Placeholder 4"/>
          <p:cNvSpPr>
            <a:spLocks noGrp="1"/>
          </p:cNvSpPr>
          <p:nvPr>
            <p:ph type="sldNum" sz="quarter" idx="12"/>
          </p:nvPr>
        </p:nvSpPr>
        <p:spPr/>
        <p:txBody>
          <a:bodyPr/>
          <a:lstStyle>
            <a:lvl1pPr>
              <a:defRPr sz="900"/>
            </a:lvl1pPr>
          </a:lstStyle>
          <a:p>
            <a:fld id="{5323ED2D-BC20-4150-BCC4-7EF6A869D2EC}" type="slidenum">
              <a:rPr lang="en-US"/>
              <a:pPr/>
              <a:t>‹#›</a:t>
            </a:fld>
            <a:endParaRPr lang="en-US" dirty="0"/>
          </a:p>
        </p:txBody>
      </p:sp>
    </p:spTree>
    <p:extLst>
      <p:ext uri="{BB962C8B-B14F-4D97-AF65-F5344CB8AC3E}">
        <p14:creationId xmlns:p14="http://schemas.microsoft.com/office/powerpoint/2010/main" val="4263486625"/>
      </p:ext>
    </p:extLst>
  </p:cSld>
  <p:clrMapOvr>
    <a:masterClrMapping/>
  </p:clrMapOvr>
  <p:transition advClick="0"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5897676-5239-4A1D-82BF-569ECC2CA4C1}" type="datetime1">
              <a:rPr lang="en-US"/>
              <a:pPr/>
              <a:t>1/9/2019</a:t>
            </a:fld>
            <a:endParaRPr lang="en-US" dirty="0"/>
          </a:p>
        </p:txBody>
      </p:sp>
      <p:sp>
        <p:nvSpPr>
          <p:cNvPr id="3" name="Footer Placeholder 2"/>
          <p:cNvSpPr>
            <a:spLocks noGrp="1"/>
          </p:cNvSpPr>
          <p:nvPr>
            <p:ph type="ftr" sz="quarter" idx="11"/>
          </p:nvPr>
        </p:nvSpPr>
        <p:spPr/>
        <p:txBody>
          <a:bodyPr/>
          <a:lstStyle>
            <a:lvl1pPr>
              <a:defRPr sz="900"/>
            </a:lvl1pPr>
          </a:lstStyle>
          <a:p>
            <a:pPr>
              <a:defRPr/>
            </a:pPr>
            <a:r>
              <a:rPr lang="en-US" dirty="0"/>
              <a:t>www.ucps.k12.nc.us </a:t>
            </a:r>
          </a:p>
        </p:txBody>
      </p:sp>
      <p:sp>
        <p:nvSpPr>
          <p:cNvPr id="4" name="Slide Number Placeholder 3"/>
          <p:cNvSpPr>
            <a:spLocks noGrp="1"/>
          </p:cNvSpPr>
          <p:nvPr>
            <p:ph type="sldNum" sz="quarter" idx="12"/>
          </p:nvPr>
        </p:nvSpPr>
        <p:spPr/>
        <p:txBody>
          <a:bodyPr/>
          <a:lstStyle>
            <a:lvl1pPr>
              <a:defRPr sz="900"/>
            </a:lvl1pPr>
          </a:lstStyle>
          <a:p>
            <a:fld id="{2E532377-E869-4339-83F7-CA0A789E7739}" type="slidenum">
              <a:rPr lang="en-US"/>
              <a:pPr/>
              <a:t>‹#›</a:t>
            </a:fld>
            <a:endParaRPr lang="en-US" dirty="0"/>
          </a:p>
        </p:txBody>
      </p:sp>
    </p:spTree>
    <p:extLst>
      <p:ext uri="{BB962C8B-B14F-4D97-AF65-F5344CB8AC3E}">
        <p14:creationId xmlns:p14="http://schemas.microsoft.com/office/powerpoint/2010/main" val="326205854"/>
      </p:ext>
    </p:extLst>
  </p:cSld>
  <p:clrMapOvr>
    <a:masterClrMapping/>
  </p:clrMapOvr>
  <p:transition advClick="0" advTm="1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24706"/>
            <a:ext cx="3008313" cy="871538"/>
          </a:xfrm>
        </p:spPr>
        <p:txBody>
          <a:bodyPr anchor="b"/>
          <a:lstStyle>
            <a:lvl1pPr algn="l">
              <a:defRPr sz="2000" b="1">
                <a:solidFill>
                  <a:srgbClr val="7F7F7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624706"/>
            <a:ext cx="5111750" cy="396991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23044"/>
            <a:ext cx="3008313" cy="30715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8CB8CAD-64F2-4849-8ECB-FFA4EA77ED8C}" type="datetime1">
              <a:rPr lang="en-US"/>
              <a:pPr/>
              <a:t>1/9/2019</a:t>
            </a:fld>
            <a:endParaRPr lang="en-US" dirty="0"/>
          </a:p>
        </p:txBody>
      </p:sp>
      <p:sp>
        <p:nvSpPr>
          <p:cNvPr id="6" name="Footer Placeholder 5"/>
          <p:cNvSpPr>
            <a:spLocks noGrp="1"/>
          </p:cNvSpPr>
          <p:nvPr>
            <p:ph type="ftr" sz="quarter" idx="11"/>
          </p:nvPr>
        </p:nvSpPr>
        <p:spPr/>
        <p:txBody>
          <a:bodyPr/>
          <a:lstStyle>
            <a:lvl1pPr>
              <a:defRPr sz="900"/>
            </a:lvl1pPr>
          </a:lstStyle>
          <a:p>
            <a:pPr>
              <a:defRPr/>
            </a:pPr>
            <a:r>
              <a:rPr lang="en-US" dirty="0"/>
              <a:t>www.ucps.k12.nc.us </a:t>
            </a:r>
          </a:p>
        </p:txBody>
      </p:sp>
      <p:sp>
        <p:nvSpPr>
          <p:cNvPr id="7" name="Slide Number Placeholder 6"/>
          <p:cNvSpPr>
            <a:spLocks noGrp="1"/>
          </p:cNvSpPr>
          <p:nvPr>
            <p:ph type="sldNum" sz="quarter" idx="12"/>
          </p:nvPr>
        </p:nvSpPr>
        <p:spPr/>
        <p:txBody>
          <a:bodyPr/>
          <a:lstStyle>
            <a:lvl1pPr>
              <a:defRPr sz="900"/>
            </a:lvl1pPr>
          </a:lstStyle>
          <a:p>
            <a:fld id="{06EF31CD-1F87-4355-A7CB-46F97F786E0E}" type="slidenum">
              <a:rPr lang="en-US"/>
              <a:pPr/>
              <a:t>‹#›</a:t>
            </a:fld>
            <a:endParaRPr lang="en-US" dirty="0"/>
          </a:p>
        </p:txBody>
      </p:sp>
    </p:spTree>
    <p:extLst>
      <p:ext uri="{BB962C8B-B14F-4D97-AF65-F5344CB8AC3E}">
        <p14:creationId xmlns:p14="http://schemas.microsoft.com/office/powerpoint/2010/main" val="2901737379"/>
      </p:ext>
    </p:extLst>
  </p:cSld>
  <p:clrMapOvr>
    <a:masterClrMapping/>
  </p:clrMapOvr>
  <p:transition advClick="0" advTm="10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E8B511A-7488-4911-99E1-CE4C1EB78035}" type="datetime1">
              <a:rPr lang="en-US"/>
              <a:pPr/>
              <a:t>1/9/2019</a:t>
            </a:fld>
            <a:endParaRPr lang="en-US" dirty="0"/>
          </a:p>
        </p:txBody>
      </p:sp>
      <p:sp>
        <p:nvSpPr>
          <p:cNvPr id="6" name="Footer Placeholder 5"/>
          <p:cNvSpPr>
            <a:spLocks noGrp="1"/>
          </p:cNvSpPr>
          <p:nvPr>
            <p:ph type="ftr" sz="quarter" idx="11"/>
          </p:nvPr>
        </p:nvSpPr>
        <p:spPr/>
        <p:txBody>
          <a:bodyPr/>
          <a:lstStyle>
            <a:lvl1pPr>
              <a:defRPr sz="900"/>
            </a:lvl1pPr>
          </a:lstStyle>
          <a:p>
            <a:pPr>
              <a:defRPr/>
            </a:pPr>
            <a:r>
              <a:rPr lang="en-US" dirty="0"/>
              <a:t>www.ucps.k12.nc.us </a:t>
            </a:r>
          </a:p>
        </p:txBody>
      </p:sp>
      <p:sp>
        <p:nvSpPr>
          <p:cNvPr id="7" name="Slide Number Placeholder 6"/>
          <p:cNvSpPr>
            <a:spLocks noGrp="1"/>
          </p:cNvSpPr>
          <p:nvPr>
            <p:ph type="sldNum" sz="quarter" idx="12"/>
          </p:nvPr>
        </p:nvSpPr>
        <p:spPr/>
        <p:txBody>
          <a:bodyPr/>
          <a:lstStyle>
            <a:lvl1pPr>
              <a:defRPr sz="900"/>
            </a:lvl1pPr>
          </a:lstStyle>
          <a:p>
            <a:fld id="{57C10327-0180-4737-B10A-4A1CCB67EC83}" type="slidenum">
              <a:rPr lang="en-US"/>
              <a:pPr/>
              <a:t>‹#›</a:t>
            </a:fld>
            <a:endParaRPr lang="en-US" dirty="0"/>
          </a:p>
        </p:txBody>
      </p:sp>
    </p:spTree>
    <p:extLst>
      <p:ext uri="{BB962C8B-B14F-4D97-AF65-F5344CB8AC3E}">
        <p14:creationId xmlns:p14="http://schemas.microsoft.com/office/powerpoint/2010/main" val="2432453724"/>
      </p:ext>
    </p:extLst>
  </p:cSld>
  <p:clrMapOvr>
    <a:masterClrMapping/>
  </p:clrMapOvr>
  <p:transition advClick="0" advTm="1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angle 14"/>
          <p:cNvSpPr>
            <a:spLocks noChangeArrowheads="1"/>
          </p:cNvSpPr>
          <p:nvPr/>
        </p:nvSpPr>
        <p:spPr bwMode="auto">
          <a:xfrm>
            <a:off x="-36513" y="-46038"/>
            <a:ext cx="300038" cy="1208088"/>
          </a:xfrm>
          <a:prstGeom prst="rect">
            <a:avLst/>
          </a:prstGeom>
          <a:solidFill>
            <a:srgbClr val="BFBFBF"/>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chemeClr val="lt1"/>
              </a:solidFill>
              <a:latin typeface="+mn-lt"/>
              <a:ea typeface="+mn-ea"/>
            </a:endParaRPr>
          </a:p>
        </p:txBody>
      </p:sp>
      <p:sp>
        <p:nvSpPr>
          <p:cNvPr id="2" name="Title Placeholder 1"/>
          <p:cNvSpPr>
            <a:spLocks noGrp="1"/>
          </p:cNvSpPr>
          <p:nvPr>
            <p:ph type="title"/>
          </p:nvPr>
        </p:nvSpPr>
        <p:spPr>
          <a:xfrm>
            <a:off x="479425" y="304800"/>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a:defRPr sz="900">
                <a:solidFill>
                  <a:srgbClr val="898989"/>
                </a:solidFill>
              </a:defRPr>
            </a:lvl1pPr>
          </a:lstStyle>
          <a:p>
            <a:fld id="{875E1147-4FD8-4141-B0F7-70626C37F30C}" type="datetime1">
              <a:rPr lang="en-US"/>
              <a:pPr/>
              <a:t>1/9/2019</a:t>
            </a:fld>
            <a:endParaRPr lang="en-US" dirty="0"/>
          </a:p>
        </p:txBody>
      </p:sp>
      <p:sp>
        <p:nvSpPr>
          <p:cNvPr id="5" name="Footer Placeholder 4"/>
          <p:cNvSpPr>
            <a:spLocks noGrp="1"/>
          </p:cNvSpPr>
          <p:nvPr>
            <p:ph type="ftr" sz="quarter" idx="3"/>
          </p:nvPr>
        </p:nvSpPr>
        <p:spPr>
          <a:xfrm>
            <a:off x="5554663" y="4783138"/>
            <a:ext cx="2895600" cy="273050"/>
          </a:xfrm>
          <a:prstGeom prst="rect">
            <a:avLst/>
          </a:prstGeom>
        </p:spPr>
        <p:txBody>
          <a:bodyPr vert="horz" lIns="91440" tIns="45720" rIns="91440" bIns="45720" rtlCol="0" anchor="t" anchorCtr="0"/>
          <a:lstStyle>
            <a:lvl1pPr algn="r" fontAlgn="auto">
              <a:spcBef>
                <a:spcPts val="0"/>
              </a:spcBef>
              <a:spcAft>
                <a:spcPts val="0"/>
              </a:spcAft>
              <a:defRPr sz="900">
                <a:solidFill>
                  <a:schemeClr val="tx1">
                    <a:tint val="75000"/>
                  </a:schemeClr>
                </a:solidFill>
                <a:latin typeface="+mn-lt"/>
                <a:ea typeface="+mn-ea"/>
                <a:cs typeface="+mn-cs"/>
              </a:defRPr>
            </a:lvl1pPr>
          </a:lstStyle>
          <a:p>
            <a:pPr>
              <a:defRPr/>
            </a:pPr>
            <a:r>
              <a:rPr lang="en-US" dirty="0"/>
              <a:t>www.ucps.k12.nc.us</a:t>
            </a:r>
          </a:p>
          <a:p>
            <a:pPr>
              <a:defRPr/>
            </a:pPr>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a:defRPr sz="1100" b="1" i="1">
                <a:solidFill>
                  <a:srgbClr val="D9D9D9"/>
                </a:solidFill>
                <a:latin typeface="Arial Black" pitchFamily="34" charset="0"/>
              </a:defRPr>
            </a:lvl1pPr>
          </a:lstStyle>
          <a:p>
            <a:fld id="{536213C6-8500-4EC5-ACAB-D3974BAAE612}" type="slidenum">
              <a:rPr lang="en-US"/>
              <a:pPr/>
              <a:t>‹#›</a:t>
            </a:fld>
            <a:endParaRPr lang="en-US" dirty="0"/>
          </a:p>
        </p:txBody>
      </p:sp>
      <p:pic>
        <p:nvPicPr>
          <p:cNvPr id="1032" name="Picture 8" descr="UCPS_Logo_White_GIG_Tagline.eps"/>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270750" y="42863"/>
            <a:ext cx="145732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a:spLocks noChangeArrowheads="1"/>
          </p:cNvSpPr>
          <p:nvPr/>
        </p:nvSpPr>
        <p:spPr bwMode="auto">
          <a:xfrm>
            <a:off x="-247650" y="136525"/>
            <a:ext cx="9528175" cy="431800"/>
          </a:xfrm>
          <a:prstGeom prst="rect">
            <a:avLst/>
          </a:prstGeom>
          <a:solidFill>
            <a:srgbClr val="4F6228"/>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chemeClr val="lt1"/>
              </a:solidFill>
              <a:latin typeface="+mn-lt"/>
              <a:ea typeface="+mn-ea"/>
            </a:endParaRPr>
          </a:p>
        </p:txBody>
      </p:sp>
      <p:pic>
        <p:nvPicPr>
          <p:cNvPr id="1034" name="Picture 11" descr="UCPS_Logo_White_GIG_Tagline.eps"/>
          <p:cNvPicPr>
            <a:picLocks noChangeAspect="1"/>
          </p:cNvPicPr>
          <p:nvPr/>
        </p:nvPicPr>
        <p:blipFill>
          <a:blip r:embed="rId14">
            <a:extLst>
              <a:ext uri="{28A0092B-C50C-407E-A947-70E740481C1C}">
                <a14:useLocalDpi xmlns:a14="http://schemas.microsoft.com/office/drawing/2010/main" val="0"/>
              </a:ext>
            </a:extLst>
          </a:blip>
          <a:srcRect t="-26401" b="26401"/>
          <a:stretch>
            <a:fillRect/>
          </a:stretch>
        </p:blipFill>
        <p:spPr bwMode="auto">
          <a:xfrm>
            <a:off x="555625" y="114300"/>
            <a:ext cx="1195388"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6680200" y="4878388"/>
            <a:ext cx="71438" cy="6985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a:off x="6854825" y="4878388"/>
            <a:ext cx="73025" cy="6985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Rectangle 17"/>
          <p:cNvSpPr/>
          <p:nvPr/>
        </p:nvSpPr>
        <p:spPr>
          <a:xfrm>
            <a:off x="7031038" y="4878388"/>
            <a:ext cx="73025" cy="6985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Rectangle 18"/>
          <p:cNvSpPr/>
          <p:nvPr/>
        </p:nvSpPr>
        <p:spPr>
          <a:xfrm>
            <a:off x="7199313" y="4878388"/>
            <a:ext cx="71437" cy="6985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Rectangle 19"/>
          <p:cNvSpPr>
            <a:spLocks noChangeArrowheads="1"/>
          </p:cNvSpPr>
          <p:nvPr/>
        </p:nvSpPr>
        <p:spPr bwMode="auto">
          <a:xfrm>
            <a:off x="-36513" y="4976813"/>
            <a:ext cx="9180513" cy="166687"/>
          </a:xfrm>
          <a:prstGeom prst="rect">
            <a:avLst/>
          </a:prstGeom>
          <a:solidFill>
            <a:srgbClr val="F79646"/>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chemeClr val="lt1"/>
              </a:solidFill>
              <a:latin typeface="+mn-lt"/>
              <a:ea typeface="+mn-ea"/>
            </a:endParaRPr>
          </a:p>
        </p:txBody>
      </p:sp>
      <p:sp>
        <p:nvSpPr>
          <p:cNvPr id="1040" name="TextBox 2"/>
          <p:cNvSpPr txBox="1">
            <a:spLocks noChangeArrowheads="1"/>
          </p:cNvSpPr>
          <p:nvPr/>
        </p:nvSpPr>
        <p:spPr bwMode="auto">
          <a:xfrm>
            <a:off x="5661025" y="271463"/>
            <a:ext cx="32194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eaLnBrk="1" hangingPunct="1"/>
            <a:r>
              <a:rPr lang="en-US" sz="1000" dirty="0" smtClean="0">
                <a:solidFill>
                  <a:schemeClr val="bg1"/>
                </a:solidFill>
              </a:rPr>
              <a:t>Growing</a:t>
            </a:r>
            <a:r>
              <a:rPr lang="en-US" sz="1000" baseline="0" dirty="0" smtClean="0">
                <a:solidFill>
                  <a:schemeClr val="bg1"/>
                </a:solidFill>
              </a:rPr>
              <a:t> Possibilities.</a:t>
            </a:r>
            <a:endParaRPr lang="en-US" sz="10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transition advClick="0" advTm="10000"/>
  <p:timing>
    <p:tnLst>
      <p:par>
        <p:cTn id="1" dur="indefinite" restart="never" nodeType="tmRoot"/>
      </p:par>
    </p:tnLst>
  </p:timing>
  <p:hf hdr="0" dt="0"/>
  <p:txStyles>
    <p:titleStyle>
      <a:lvl1pPr algn="l" defTabSz="457200" rtl="0" eaLnBrk="1" fontAlgn="base" hangingPunct="1">
        <a:spcBef>
          <a:spcPct val="0"/>
        </a:spcBef>
        <a:spcAft>
          <a:spcPct val="0"/>
        </a:spcAft>
        <a:defRPr sz="2000" kern="1200" cap="all">
          <a:solidFill>
            <a:srgbClr val="4F6228"/>
          </a:solidFill>
          <a:latin typeface="+mj-lt"/>
          <a:ea typeface="ＭＳ Ｐゴシック" charset="0"/>
          <a:cs typeface="ＭＳ Ｐゴシック" charset="0"/>
        </a:defRPr>
      </a:lvl1pPr>
      <a:lvl2pPr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2pPr>
      <a:lvl3pPr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3pPr>
      <a:lvl4pPr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4pPr>
      <a:lvl5pPr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5pPr>
      <a:lvl6pPr marL="457200"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6pPr>
      <a:lvl7pPr marL="914400"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7pPr>
      <a:lvl8pPr marL="1371600"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8pPr>
      <a:lvl9pPr marL="1828800" algn="l" defTabSz="457200" rtl="0" eaLnBrk="1" fontAlgn="base" hangingPunct="1">
        <a:spcBef>
          <a:spcPct val="0"/>
        </a:spcBef>
        <a:spcAft>
          <a:spcPct val="0"/>
        </a:spcAft>
        <a:defRPr sz="2000">
          <a:solidFill>
            <a:srgbClr val="4F6228"/>
          </a:solidFill>
          <a:latin typeface="Arial Black"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b="1" kern="1200">
          <a:solidFill>
            <a:srgbClr val="7F7F7F"/>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rgbClr val="4F6228"/>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rgbClr val="4F6228"/>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rgbClr val="4F6228"/>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rgbClr val="4F6228"/>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38979" y="1197584"/>
            <a:ext cx="8416886" cy="3349021"/>
          </a:xfrm>
        </p:spPr>
        <p:txBody>
          <a:bodyPr/>
          <a:lstStyle/>
          <a:p>
            <a:r>
              <a:rPr lang="en-US" altLang="en-US" dirty="0" smtClean="0">
                <a:solidFill>
                  <a:srgbClr val="4D7021"/>
                </a:solidFill>
              </a:rPr>
              <a:t>Board </a:t>
            </a:r>
            <a:r>
              <a:rPr lang="en-US" altLang="en-US" dirty="0">
                <a:solidFill>
                  <a:srgbClr val="4D7021"/>
                </a:solidFill>
              </a:rPr>
              <a:t>of Education</a:t>
            </a:r>
          </a:p>
          <a:p>
            <a:pPr algn="just"/>
            <a:endParaRPr lang="en-US" altLang="en-US" sz="2000" dirty="0" smtClean="0">
              <a:solidFill>
                <a:srgbClr val="4D7021"/>
              </a:solidFill>
            </a:endParaRPr>
          </a:p>
          <a:p>
            <a:pPr algn="just"/>
            <a:r>
              <a:rPr lang="en-US" altLang="en-US" sz="2000" dirty="0" smtClean="0">
                <a:solidFill>
                  <a:srgbClr val="4D7021"/>
                </a:solidFill>
              </a:rPr>
              <a:t>Theme: Support and develop UCPS Employees</a:t>
            </a:r>
          </a:p>
          <a:p>
            <a:pPr algn="l"/>
            <a:endParaRPr lang="en-US" altLang="en-US" sz="2000" dirty="0" smtClean="0">
              <a:solidFill>
                <a:srgbClr val="4D7021"/>
              </a:solidFill>
            </a:endParaRPr>
          </a:p>
          <a:p>
            <a:pPr algn="l"/>
            <a:r>
              <a:rPr lang="en-US" altLang="en-US" sz="2000" dirty="0" smtClean="0">
                <a:solidFill>
                  <a:srgbClr val="4D7021"/>
                </a:solidFill>
              </a:rPr>
              <a:t>Strategic Initiative: (1b) Develop an employee recognition system to increase retention of high-quality team members </a:t>
            </a:r>
          </a:p>
          <a:p>
            <a:pPr algn="just"/>
            <a:endParaRPr lang="en-US" altLang="en-US" sz="2000" dirty="0" smtClean="0">
              <a:solidFill>
                <a:srgbClr val="4D7021"/>
              </a:solidFill>
            </a:endParaRPr>
          </a:p>
          <a:p>
            <a:pPr algn="just"/>
            <a:r>
              <a:rPr lang="en-US" altLang="en-US" sz="1800" dirty="0" smtClean="0">
                <a:solidFill>
                  <a:srgbClr val="4D7021"/>
                </a:solidFill>
              </a:rPr>
              <a:t>Executive </a:t>
            </a:r>
            <a:r>
              <a:rPr lang="en-US" altLang="en-US" sz="1800" dirty="0">
                <a:solidFill>
                  <a:srgbClr val="4D7021"/>
                </a:solidFill>
              </a:rPr>
              <a:t>Sponsor – </a:t>
            </a:r>
            <a:r>
              <a:rPr lang="en-US" altLang="en-US" sz="1800" dirty="0" smtClean="0">
                <a:solidFill>
                  <a:schemeClr val="tx1"/>
                </a:solidFill>
              </a:rPr>
              <a:t>Dr. Chris Barnes</a:t>
            </a:r>
            <a:endParaRPr lang="en-US" altLang="en-US" sz="1800" dirty="0">
              <a:solidFill>
                <a:schemeClr val="tx1"/>
              </a:solidFill>
            </a:endParaRPr>
          </a:p>
          <a:p>
            <a:pPr algn="just"/>
            <a:r>
              <a:rPr lang="en-US" altLang="en-US" sz="1800" dirty="0">
                <a:solidFill>
                  <a:srgbClr val="4D7021"/>
                </a:solidFill>
              </a:rPr>
              <a:t>Initiative Owner – </a:t>
            </a:r>
            <a:r>
              <a:rPr lang="en-US" altLang="en-US" sz="1800" dirty="0" smtClean="0">
                <a:solidFill>
                  <a:schemeClr val="tx1"/>
                </a:solidFill>
              </a:rPr>
              <a:t>Laura French</a:t>
            </a:r>
            <a:endParaRPr lang="en-US" altLang="en-US" sz="1800" dirty="0">
              <a:solidFill>
                <a:schemeClr val="tx1"/>
              </a:solidFill>
            </a:endParaRPr>
          </a:p>
          <a:p>
            <a:endParaRPr lang="en-US" dirty="0">
              <a:solidFill>
                <a:schemeClr val="tx1"/>
              </a:solidFill>
            </a:endParaRPr>
          </a:p>
        </p:txBody>
      </p:sp>
      <p:sp>
        <p:nvSpPr>
          <p:cNvPr id="3" name="Title 2"/>
          <p:cNvSpPr>
            <a:spLocks noGrp="1"/>
          </p:cNvSpPr>
          <p:nvPr>
            <p:ph type="title"/>
          </p:nvPr>
        </p:nvSpPr>
        <p:spPr>
          <a:xfrm>
            <a:off x="478853" y="828616"/>
            <a:ext cx="8229600" cy="565079"/>
          </a:xfrm>
        </p:spPr>
        <p:txBody>
          <a:bodyPr>
            <a:noAutofit/>
          </a:bodyPr>
          <a:lstStyle/>
          <a:p>
            <a:r>
              <a:rPr lang="en-US" altLang="en-US" sz="3200" dirty="0">
                <a:solidFill>
                  <a:srgbClr val="4D7021"/>
                </a:solidFill>
              </a:rPr>
              <a:t>Strategic Plan Update</a:t>
            </a:r>
            <a:br>
              <a:rPr lang="en-US" altLang="en-US" sz="3200" dirty="0">
                <a:solidFill>
                  <a:srgbClr val="4D7021"/>
                </a:solidFill>
              </a:rPr>
            </a:br>
            <a:endParaRPr lang="en-US" sz="3200" dirty="0"/>
          </a:p>
        </p:txBody>
      </p:sp>
    </p:spTree>
    <p:extLst>
      <p:ext uri="{BB962C8B-B14F-4D97-AF65-F5344CB8AC3E}">
        <p14:creationId xmlns:p14="http://schemas.microsoft.com/office/powerpoint/2010/main" val="3717927208"/>
      </p:ext>
    </p:extLst>
  </p:cSld>
  <p:clrMapOvr>
    <a:masterClrMapping/>
  </p:clrMapOvr>
  <p:transition advClick="0" advTm="10000"/>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447443"/>
            <a:ext cx="8229600" cy="857250"/>
          </a:xfrm>
        </p:spPr>
        <p:txBody>
          <a:bodyPr>
            <a:normAutofit/>
          </a:bodyPr>
          <a:lstStyle/>
          <a:p>
            <a:r>
              <a:rPr lang="en-US" sz="3200" dirty="0"/>
              <a:t>TIMELINE</a:t>
            </a:r>
          </a:p>
        </p:txBody>
      </p:sp>
      <p:graphicFrame>
        <p:nvGraphicFramePr>
          <p:cNvPr id="6" name="Content Placeholder 5">
            <a:extLst>
              <a:ext uri="{FF2B5EF4-FFF2-40B4-BE49-F238E27FC236}">
                <a16:creationId xmlns:a16="http://schemas.microsoft.com/office/drawing/2014/main" id="{E91C66E3-9FD7-A442-A191-D97F46A67367}"/>
              </a:ext>
            </a:extLst>
          </p:cNvPr>
          <p:cNvGraphicFramePr>
            <a:graphicFrameLocks noGrp="1"/>
          </p:cNvGraphicFramePr>
          <p:nvPr>
            <p:ph idx="1"/>
            <p:extLst>
              <p:ext uri="{D42A27DB-BD31-4B8C-83A1-F6EECF244321}">
                <p14:modId xmlns:p14="http://schemas.microsoft.com/office/powerpoint/2010/main" val="4070700916"/>
              </p:ext>
            </p:extLst>
          </p:nvPr>
        </p:nvGraphicFramePr>
        <p:xfrm>
          <a:off x="457200" y="1240278"/>
          <a:ext cx="8229600" cy="3085241"/>
        </p:xfrm>
        <a:graphic>
          <a:graphicData uri="http://schemas.openxmlformats.org/drawingml/2006/table">
            <a:tbl>
              <a:tblPr firstRow="1" bandRow="1">
                <a:tableStyleId>{93296810-A885-4BE3-A3E7-6D5BEEA58F35}</a:tableStyleId>
              </a:tblPr>
              <a:tblGrid>
                <a:gridCol w="6741268">
                  <a:extLst>
                    <a:ext uri="{9D8B030D-6E8A-4147-A177-3AD203B41FA5}">
                      <a16:colId xmlns:a16="http://schemas.microsoft.com/office/drawing/2014/main" val="420985210"/>
                    </a:ext>
                  </a:extLst>
                </a:gridCol>
                <a:gridCol w="1488332">
                  <a:extLst>
                    <a:ext uri="{9D8B030D-6E8A-4147-A177-3AD203B41FA5}">
                      <a16:colId xmlns:a16="http://schemas.microsoft.com/office/drawing/2014/main" val="4266334337"/>
                    </a:ext>
                  </a:extLst>
                </a:gridCol>
              </a:tblGrid>
              <a:tr h="400251">
                <a:tc>
                  <a:txBody>
                    <a:bodyPr/>
                    <a:lstStyle/>
                    <a:p>
                      <a:r>
                        <a:rPr lang="en-US" dirty="0"/>
                        <a:t>Milestone Deliverable or Activity</a:t>
                      </a:r>
                    </a:p>
                  </a:txBody>
                  <a:tcPr/>
                </a:tc>
                <a:tc>
                  <a:txBody>
                    <a:bodyPr/>
                    <a:lstStyle/>
                    <a:p>
                      <a:r>
                        <a:rPr lang="en-US" dirty="0"/>
                        <a:t>Progress</a:t>
                      </a:r>
                    </a:p>
                  </a:txBody>
                  <a:tcPr/>
                </a:tc>
                <a:extLst>
                  <a:ext uri="{0D108BD9-81ED-4DB2-BD59-A6C34878D82A}">
                    <a16:rowId xmlns:a16="http://schemas.microsoft.com/office/drawing/2014/main" val="2611232523"/>
                  </a:ext>
                </a:extLst>
              </a:tr>
              <a:tr h="690845">
                <a:tc>
                  <a:txBody>
                    <a:bodyPr/>
                    <a:lstStyle/>
                    <a:p>
                      <a:r>
                        <a:rPr lang="en-US" b="0" dirty="0" smtClean="0">
                          <a:solidFill>
                            <a:schemeClr val="tx1"/>
                          </a:solidFill>
                        </a:rPr>
                        <a:t>Enhance Mentor Training Program</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743853061"/>
                  </a:ext>
                </a:extLst>
              </a:tr>
              <a:tr h="690845">
                <a:tc>
                  <a:txBody>
                    <a:bodyPr/>
                    <a:lstStyle/>
                    <a:p>
                      <a:r>
                        <a:rPr lang="en-US" b="0" dirty="0" smtClean="0">
                          <a:solidFill>
                            <a:schemeClr val="tx1"/>
                          </a:solidFill>
                        </a:rPr>
                        <a:t>Begin</a:t>
                      </a:r>
                      <a:r>
                        <a:rPr lang="en-US" b="0" baseline="0" dirty="0" smtClean="0">
                          <a:solidFill>
                            <a:schemeClr val="tx1"/>
                          </a:solidFill>
                        </a:rPr>
                        <a:t> </a:t>
                      </a:r>
                      <a:r>
                        <a:rPr lang="en-US" b="0" i="1" baseline="0" dirty="0" smtClean="0">
                          <a:solidFill>
                            <a:schemeClr val="tx1"/>
                          </a:solidFill>
                        </a:rPr>
                        <a:t>Hire Forward </a:t>
                      </a:r>
                      <a:r>
                        <a:rPr lang="en-US" b="0" i="0" baseline="0" dirty="0" smtClean="0">
                          <a:solidFill>
                            <a:schemeClr val="tx1"/>
                          </a:solidFill>
                        </a:rPr>
                        <a:t>Initiative</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918713758"/>
                  </a:ext>
                </a:extLst>
              </a:tr>
              <a:tr h="663220">
                <a:tc>
                  <a:txBody>
                    <a:bodyPr/>
                    <a:lstStyle/>
                    <a:p>
                      <a:r>
                        <a:rPr lang="en-US" b="0" dirty="0" smtClean="0">
                          <a:solidFill>
                            <a:schemeClr val="tx1"/>
                          </a:solidFill>
                        </a:rPr>
                        <a:t>Focus</a:t>
                      </a:r>
                      <a:r>
                        <a:rPr lang="en-US" b="0" baseline="0" dirty="0" smtClean="0">
                          <a:solidFill>
                            <a:schemeClr val="tx1"/>
                          </a:solidFill>
                        </a:rPr>
                        <a:t> development and support of Beginning Teachers (1s, 2s, 3s)</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3252270224"/>
                  </a:ext>
                </a:extLst>
              </a:tr>
              <a:tr h="568425">
                <a:tc>
                  <a:txBody>
                    <a:bodyPr/>
                    <a:lstStyle/>
                    <a:p>
                      <a:r>
                        <a:rPr lang="en-US" sz="1800" b="0" kern="1200" dirty="0" smtClean="0">
                          <a:solidFill>
                            <a:schemeClr val="dk1"/>
                          </a:solidFill>
                          <a:effectLst/>
                          <a:latin typeface="+mn-lt"/>
                          <a:ea typeface="+mn-ea"/>
                          <a:cs typeface="+mn-cs"/>
                        </a:rPr>
                        <a:t>Create marketing</a:t>
                      </a:r>
                      <a:r>
                        <a:rPr lang="en-US" sz="1800" b="0" kern="1200" baseline="0" dirty="0" smtClean="0">
                          <a:solidFill>
                            <a:schemeClr val="dk1"/>
                          </a:solidFill>
                          <a:effectLst/>
                          <a:latin typeface="+mn-lt"/>
                          <a:ea typeface="+mn-ea"/>
                          <a:cs typeface="+mn-cs"/>
                        </a:rPr>
                        <a:t> plan to enhance communication with prospective applicants</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a:xfrm>
            <a:off x="6553200" y="4577146"/>
            <a:ext cx="2133600" cy="274637"/>
          </a:xfrm>
        </p:spPr>
        <p:txBody>
          <a:bodyPr/>
          <a:lstStyle/>
          <a:p>
            <a:fld id="{CCAA5368-009B-447E-8D84-A3C3B5DA5F2D}" type="slidenum">
              <a:rPr lang="en-US" altLang="en-US" smtClean="0"/>
              <a:pPr/>
              <a:t>10</a:t>
            </a:fld>
            <a:endParaRPr lang="en-US" altLang="en-US" dirty="0"/>
          </a:p>
        </p:txBody>
      </p:sp>
      <p:sp>
        <p:nvSpPr>
          <p:cNvPr id="17" name="Oval 16">
            <a:extLst>
              <a:ext uri="{FF2B5EF4-FFF2-40B4-BE49-F238E27FC236}">
                <a16:creationId xmlns:a16="http://schemas.microsoft.com/office/drawing/2014/main" id="{49B06F6D-A84E-7047-93B0-EF1A029447E3}"/>
              </a:ext>
            </a:extLst>
          </p:cNvPr>
          <p:cNvSpPr/>
          <p:nvPr/>
        </p:nvSpPr>
        <p:spPr>
          <a:xfrm>
            <a:off x="7798809" y="1840535"/>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422D5F38-600D-4445-911C-646232850F8C}"/>
              </a:ext>
            </a:extLst>
          </p:cNvPr>
          <p:cNvSpPr/>
          <p:nvPr/>
        </p:nvSpPr>
        <p:spPr>
          <a:xfrm>
            <a:off x="7798809" y="3237772"/>
            <a:ext cx="298765" cy="280657"/>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F922C82E-E4FD-7B41-819F-65779DAABD10}"/>
              </a:ext>
            </a:extLst>
          </p:cNvPr>
          <p:cNvSpPr/>
          <p:nvPr/>
        </p:nvSpPr>
        <p:spPr>
          <a:xfrm>
            <a:off x="3358835" y="645510"/>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CDDCD20D-55C7-984E-B64F-E16CEB90AE55}"/>
              </a:ext>
            </a:extLst>
          </p:cNvPr>
          <p:cNvSpPr txBox="1"/>
          <p:nvPr/>
        </p:nvSpPr>
        <p:spPr>
          <a:xfrm>
            <a:off x="3810754" y="616785"/>
            <a:ext cx="1321806" cy="338554"/>
          </a:xfrm>
          <a:prstGeom prst="rect">
            <a:avLst/>
          </a:prstGeom>
          <a:noFill/>
        </p:spPr>
        <p:txBody>
          <a:bodyPr wrap="square" rtlCol="0">
            <a:spAutoFit/>
          </a:bodyPr>
          <a:lstStyle/>
          <a:p>
            <a:r>
              <a:rPr lang="en-US" sz="1600" dirty="0"/>
              <a:t>Completed</a:t>
            </a:r>
            <a:endParaRPr lang="en-US" dirty="0"/>
          </a:p>
        </p:txBody>
      </p:sp>
      <p:sp>
        <p:nvSpPr>
          <p:cNvPr id="24" name="Oval 23">
            <a:extLst>
              <a:ext uri="{FF2B5EF4-FFF2-40B4-BE49-F238E27FC236}">
                <a16:creationId xmlns:a16="http://schemas.microsoft.com/office/drawing/2014/main" id="{39C3C81B-5913-3842-831C-018D93E41F18}"/>
              </a:ext>
            </a:extLst>
          </p:cNvPr>
          <p:cNvSpPr/>
          <p:nvPr/>
        </p:nvSpPr>
        <p:spPr>
          <a:xfrm>
            <a:off x="5285714" y="645509"/>
            <a:ext cx="298765" cy="280657"/>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11E1FD54-7AF8-1C47-9EE1-ABEE72695185}"/>
              </a:ext>
            </a:extLst>
          </p:cNvPr>
          <p:cNvSpPr txBox="1"/>
          <p:nvPr/>
        </p:nvSpPr>
        <p:spPr>
          <a:xfrm>
            <a:off x="5684067" y="612288"/>
            <a:ext cx="1321806" cy="338554"/>
          </a:xfrm>
          <a:prstGeom prst="rect">
            <a:avLst/>
          </a:prstGeom>
          <a:noFill/>
        </p:spPr>
        <p:txBody>
          <a:bodyPr wrap="square" rtlCol="0">
            <a:spAutoFit/>
          </a:bodyPr>
          <a:lstStyle/>
          <a:p>
            <a:r>
              <a:rPr lang="en-US" sz="1600" dirty="0"/>
              <a:t>In progress</a:t>
            </a:r>
          </a:p>
        </p:txBody>
      </p:sp>
      <p:sp>
        <p:nvSpPr>
          <p:cNvPr id="26" name="Oval 25">
            <a:extLst>
              <a:ext uri="{FF2B5EF4-FFF2-40B4-BE49-F238E27FC236}">
                <a16:creationId xmlns:a16="http://schemas.microsoft.com/office/drawing/2014/main" id="{F41DDC12-2F3F-5D41-8940-37D94E32E164}"/>
              </a:ext>
            </a:extLst>
          </p:cNvPr>
          <p:cNvSpPr/>
          <p:nvPr/>
        </p:nvSpPr>
        <p:spPr>
          <a:xfrm>
            <a:off x="7200521" y="645509"/>
            <a:ext cx="298765" cy="280657"/>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DF82FCFB-4CCA-4045-A510-8A79CF240265}"/>
              </a:ext>
            </a:extLst>
          </p:cNvPr>
          <p:cNvSpPr txBox="1"/>
          <p:nvPr/>
        </p:nvSpPr>
        <p:spPr>
          <a:xfrm>
            <a:off x="7562803" y="612288"/>
            <a:ext cx="1528525" cy="338554"/>
          </a:xfrm>
          <a:prstGeom prst="rect">
            <a:avLst/>
          </a:prstGeom>
          <a:noFill/>
        </p:spPr>
        <p:txBody>
          <a:bodyPr wrap="square" rtlCol="0">
            <a:spAutoFit/>
          </a:bodyPr>
          <a:lstStyle/>
          <a:p>
            <a:r>
              <a:rPr lang="en-US" sz="1600" dirty="0"/>
              <a:t>Not yet started</a:t>
            </a:r>
            <a:endParaRPr lang="en-US" dirty="0"/>
          </a:p>
        </p:txBody>
      </p:sp>
      <p:sp>
        <p:nvSpPr>
          <p:cNvPr id="28" name="Oval 27">
            <a:extLst>
              <a:ext uri="{FF2B5EF4-FFF2-40B4-BE49-F238E27FC236}">
                <a16:creationId xmlns:a16="http://schemas.microsoft.com/office/drawing/2014/main" id="{B9439FB4-2038-9A43-B34A-A50AA3281387}"/>
              </a:ext>
            </a:extLst>
          </p:cNvPr>
          <p:cNvSpPr/>
          <p:nvPr/>
        </p:nvSpPr>
        <p:spPr>
          <a:xfrm>
            <a:off x="7798809" y="2532670"/>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B9439FB4-2038-9A43-B34A-A50AA3281387}"/>
              </a:ext>
            </a:extLst>
          </p:cNvPr>
          <p:cNvSpPr/>
          <p:nvPr/>
        </p:nvSpPr>
        <p:spPr>
          <a:xfrm>
            <a:off x="7798801" y="3872044"/>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2814085"/>
      </p:ext>
    </p:extLst>
  </p:cSld>
  <p:clrMapOvr>
    <a:masterClrMapping/>
  </p:clrMapOvr>
  <p:transition advClick="0" advTm="1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404848"/>
            <a:ext cx="8229600" cy="757201"/>
          </a:xfrm>
        </p:spPr>
        <p:txBody>
          <a:bodyPr>
            <a:normAutofit/>
          </a:bodyPr>
          <a:lstStyle/>
          <a:p>
            <a:r>
              <a:rPr lang="en-US" sz="3200" dirty="0">
                <a:solidFill>
                  <a:schemeClr val="accent3">
                    <a:lumMod val="50000"/>
                  </a:schemeClr>
                </a:solidFill>
              </a:rPr>
              <a:t>CURRENT/DESIRED </a:t>
            </a:r>
            <a:r>
              <a:rPr lang="en-US" sz="3200" dirty="0" smtClean="0">
                <a:solidFill>
                  <a:schemeClr val="accent3">
                    <a:lumMod val="50000"/>
                  </a:schemeClr>
                </a:solidFill>
              </a:rPr>
              <a:t>STATE </a:t>
            </a:r>
            <a:r>
              <a:rPr lang="en-US" sz="1200" dirty="0" smtClean="0">
                <a:solidFill>
                  <a:srgbClr val="FF0000"/>
                </a:solidFill>
              </a:rPr>
              <a:t>from sec III</a:t>
            </a:r>
            <a:endParaRPr lang="en-US" sz="3200" dirty="0"/>
          </a:p>
        </p:txBody>
      </p:sp>
      <p:sp>
        <p:nvSpPr>
          <p:cNvPr id="3" name="Content Placeholder 2"/>
          <p:cNvSpPr>
            <a:spLocks noGrp="1"/>
          </p:cNvSpPr>
          <p:nvPr>
            <p:ph idx="1"/>
          </p:nvPr>
        </p:nvSpPr>
        <p:spPr/>
        <p:txBody>
          <a:bodyPr/>
          <a:lstStyle/>
          <a:p>
            <a:r>
              <a:rPr lang="en-US" sz="1800" dirty="0">
                <a:solidFill>
                  <a:schemeClr val="tx1"/>
                </a:solidFill>
              </a:rPr>
              <a:t>Currently, a variety of activities are utilized to support the recruitment efforts.  To attain prospective employees, recruitment efforts include participation in University Careers fairs, locally sponsored Career Fairs and outreach to local universities to increase awareness of student teachers. To retain employees, we have a mentor program that supports teachers new to the profession and new to Union County. In addition, professional development is offered to support teacher development. Targeted bonuses exist as well as some forms of employee recognition (UCPS TOY and UCPS Employee of the Month). </a:t>
            </a:r>
          </a:p>
          <a:p>
            <a:pPr marL="0" indent="0" algn="just">
              <a:buNone/>
            </a:pPr>
            <a:r>
              <a:rPr lang="en-US" sz="1800" i="1" dirty="0" smtClean="0">
                <a:solidFill>
                  <a:srgbClr val="FF0000"/>
                </a:solidFill>
              </a:rPr>
              <a:t> </a:t>
            </a:r>
            <a:endParaRPr lang="en-US" sz="1800" b="0" dirty="0">
              <a:solidFill>
                <a:srgbClr val="FF0000"/>
              </a:solidFill>
            </a:endParaRP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11</a:t>
            </a:fld>
            <a:endParaRPr lang="en-US" dirty="0"/>
          </a:p>
        </p:txBody>
      </p:sp>
    </p:spTree>
    <p:extLst>
      <p:ext uri="{BB962C8B-B14F-4D97-AF65-F5344CB8AC3E}">
        <p14:creationId xmlns:p14="http://schemas.microsoft.com/office/powerpoint/2010/main" val="2603994516"/>
      </p:ext>
    </p:extLst>
  </p:cSld>
  <p:clrMapOvr>
    <a:masterClrMapping/>
  </p:clrMapOvr>
  <p:transition advClick="0" advTm="10000"/>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582612"/>
            <a:ext cx="8229600" cy="857250"/>
          </a:xfrm>
        </p:spPr>
        <p:txBody>
          <a:bodyPr>
            <a:normAutofit/>
          </a:bodyPr>
          <a:lstStyle/>
          <a:p>
            <a:r>
              <a:rPr lang="en-US" altLang="en-US" sz="3200" dirty="0">
                <a:solidFill>
                  <a:srgbClr val="4D7021"/>
                </a:solidFill>
              </a:rPr>
              <a:t>Strategic </a:t>
            </a:r>
            <a:r>
              <a:rPr lang="en-US" altLang="en-US" sz="3200" dirty="0" smtClean="0">
                <a:solidFill>
                  <a:srgbClr val="4D7021"/>
                </a:solidFill>
              </a:rPr>
              <a:t>Theme</a:t>
            </a:r>
            <a:endParaRPr lang="en-US" sz="3200" dirty="0">
              <a:solidFill>
                <a:srgbClr val="FF0000"/>
              </a:solidFill>
            </a:endParaRPr>
          </a:p>
        </p:txBody>
      </p:sp>
      <p:sp>
        <p:nvSpPr>
          <p:cNvPr id="3" name="Content Placeholder 2"/>
          <p:cNvSpPr>
            <a:spLocks noGrp="1"/>
          </p:cNvSpPr>
          <p:nvPr>
            <p:ph idx="1"/>
          </p:nvPr>
        </p:nvSpPr>
        <p:spPr/>
        <p:txBody>
          <a:bodyPr/>
          <a:lstStyle/>
          <a:p>
            <a:pPr marL="0" indent="0">
              <a:buNone/>
            </a:pPr>
            <a:endParaRPr lang="en-US" b="0" dirty="0" smtClean="0"/>
          </a:p>
          <a:p>
            <a:pPr marL="0" indent="0" algn="just">
              <a:buNone/>
            </a:pPr>
            <a:r>
              <a:rPr lang="en-US" altLang="en-US" dirty="0" smtClean="0">
                <a:solidFill>
                  <a:schemeClr val="tx1"/>
                </a:solidFill>
              </a:rPr>
              <a:t>Support </a:t>
            </a:r>
            <a:r>
              <a:rPr lang="en-US" altLang="en-US" dirty="0">
                <a:solidFill>
                  <a:schemeClr val="tx1"/>
                </a:solidFill>
              </a:rPr>
              <a:t>and develop UCPS </a:t>
            </a:r>
            <a:r>
              <a:rPr lang="en-US" altLang="en-US" dirty="0" smtClean="0">
                <a:solidFill>
                  <a:schemeClr val="tx1"/>
                </a:solidFill>
              </a:rPr>
              <a:t>employees</a:t>
            </a:r>
            <a:endParaRPr lang="en-US" altLang="en-US" dirty="0">
              <a:solidFill>
                <a:schemeClr val="tx1"/>
              </a:solidFill>
            </a:endParaRPr>
          </a:p>
          <a:p>
            <a:endParaRPr lang="en-US" dirty="0"/>
          </a:p>
        </p:txBody>
      </p:sp>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2</a:t>
            </a:fld>
            <a:endParaRPr lang="en-US" dirty="0"/>
          </a:p>
        </p:txBody>
      </p:sp>
    </p:spTree>
    <p:extLst>
      <p:ext uri="{BB962C8B-B14F-4D97-AF65-F5344CB8AC3E}">
        <p14:creationId xmlns:p14="http://schemas.microsoft.com/office/powerpoint/2010/main" val="2175549864"/>
      </p:ext>
    </p:extLst>
  </p:cSld>
  <p:clrMapOvr>
    <a:masterClrMapping/>
  </p:clrMapOvr>
  <p:transition advClick="0" advTm="10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1011236"/>
            <a:ext cx="8229600" cy="150813"/>
          </a:xfrm>
        </p:spPr>
        <p:txBody>
          <a:bodyPr>
            <a:noAutofit/>
          </a:bodyPr>
          <a:lstStyle/>
          <a:p>
            <a:r>
              <a:rPr lang="en-US" sz="3200" dirty="0">
                <a:solidFill>
                  <a:schemeClr val="accent3">
                    <a:lumMod val="50000"/>
                  </a:schemeClr>
                </a:solidFill>
              </a:rPr>
              <a:t>Strategic Initiative </a:t>
            </a:r>
            <a:br>
              <a:rPr lang="en-US" sz="3200" dirty="0">
                <a:solidFill>
                  <a:schemeClr val="accent3">
                    <a:lumMod val="50000"/>
                  </a:schemeClr>
                </a:solidFill>
              </a:rPr>
            </a:br>
            <a:endParaRPr lang="en-US" sz="3200"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solidFill>
                  <a:schemeClr val="tx1"/>
                </a:solidFill>
              </a:rPr>
              <a:t>Develop an employee recognition system to increase retention of high-quality team members. </a:t>
            </a:r>
            <a:endParaRPr lang="en-US" dirty="0">
              <a:solidFill>
                <a:schemeClr val="tx1"/>
              </a:solidFill>
            </a:endParaRP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3</a:t>
            </a:fld>
            <a:endParaRPr lang="en-US" dirty="0"/>
          </a:p>
        </p:txBody>
      </p:sp>
    </p:spTree>
    <p:extLst>
      <p:ext uri="{BB962C8B-B14F-4D97-AF65-F5344CB8AC3E}">
        <p14:creationId xmlns:p14="http://schemas.microsoft.com/office/powerpoint/2010/main" val="3078245739"/>
      </p:ext>
    </p:extLst>
  </p:cSld>
  <p:clrMapOvr>
    <a:masterClrMapping/>
  </p:clrMapOvr>
  <p:transition advClick="0" advTm="10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602256"/>
            <a:ext cx="8229600" cy="857250"/>
          </a:xfrm>
        </p:spPr>
        <p:txBody>
          <a:bodyPr>
            <a:normAutofit/>
          </a:bodyPr>
          <a:lstStyle/>
          <a:p>
            <a:r>
              <a:rPr lang="en-US" sz="3200" dirty="0" smtClean="0">
                <a:solidFill>
                  <a:schemeClr val="accent3">
                    <a:lumMod val="50000"/>
                  </a:schemeClr>
                </a:solidFill>
              </a:rPr>
              <a:t>Previous STATE</a:t>
            </a:r>
            <a:endParaRPr lang="en-US" sz="3200" dirty="0"/>
          </a:p>
        </p:txBody>
      </p:sp>
      <p:sp>
        <p:nvSpPr>
          <p:cNvPr id="3" name="Content Placeholder 2"/>
          <p:cNvSpPr>
            <a:spLocks noGrp="1"/>
          </p:cNvSpPr>
          <p:nvPr>
            <p:ph idx="1"/>
          </p:nvPr>
        </p:nvSpPr>
        <p:spPr>
          <a:xfrm>
            <a:off x="479425" y="1299990"/>
            <a:ext cx="4436660" cy="3310512"/>
          </a:xfrm>
        </p:spPr>
        <p:txBody>
          <a:bodyPr/>
          <a:lstStyle/>
          <a:p>
            <a:r>
              <a:rPr lang="en-US" sz="1800" b="0" dirty="0" smtClean="0">
                <a:solidFill>
                  <a:schemeClr val="tx1"/>
                </a:solidFill>
              </a:rPr>
              <a:t>Individual School and Department Initiatives   </a:t>
            </a:r>
          </a:p>
          <a:p>
            <a:r>
              <a:rPr lang="en-US" sz="1800" b="0" dirty="0" smtClean="0">
                <a:solidFill>
                  <a:schemeClr val="tx1"/>
                </a:solidFill>
              </a:rPr>
              <a:t>Employee of the Month </a:t>
            </a:r>
          </a:p>
          <a:p>
            <a:r>
              <a:rPr lang="en-US" sz="1800" b="0" dirty="0" smtClean="0">
                <a:solidFill>
                  <a:schemeClr val="tx1"/>
                </a:solidFill>
              </a:rPr>
              <a:t>Regional/State Affiliated  Programs  </a:t>
            </a:r>
          </a:p>
          <a:p>
            <a:pPr lvl="1"/>
            <a:r>
              <a:rPr lang="en-US" sz="1800" b="0" dirty="0" smtClean="0">
                <a:solidFill>
                  <a:schemeClr val="tx1"/>
                </a:solidFill>
              </a:rPr>
              <a:t>Teacher of the Year</a:t>
            </a:r>
          </a:p>
          <a:p>
            <a:pPr lvl="1"/>
            <a:r>
              <a:rPr lang="en-US" sz="1800" b="0" dirty="0" smtClean="0">
                <a:solidFill>
                  <a:schemeClr val="tx1"/>
                </a:solidFill>
              </a:rPr>
              <a:t>Principal of the Year </a:t>
            </a:r>
          </a:p>
          <a:p>
            <a:r>
              <a:rPr lang="en-US" sz="1800" b="0" dirty="0" smtClean="0">
                <a:solidFill>
                  <a:schemeClr val="tx1"/>
                </a:solidFill>
              </a:rPr>
              <a:t>Retiree Banquet </a:t>
            </a:r>
          </a:p>
          <a:p>
            <a:r>
              <a:rPr lang="en-US" sz="1800" b="0" dirty="0" smtClean="0">
                <a:solidFill>
                  <a:schemeClr val="tx1"/>
                </a:solidFill>
              </a:rPr>
              <a:t>Board of Education and Website Recognition</a:t>
            </a:r>
          </a:p>
        </p:txBody>
      </p:sp>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4</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2600" y="870887"/>
            <a:ext cx="3556403" cy="237093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0224" y="2665882"/>
            <a:ext cx="2943110" cy="21013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252234396"/>
      </p:ext>
    </p:extLst>
  </p:cSld>
  <p:clrMapOvr>
    <a:masterClrMapping/>
  </p:clrMapOvr>
  <p:transition advClick="0" advTm="10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304800"/>
            <a:ext cx="8229600" cy="1039258"/>
          </a:xfrm>
        </p:spPr>
        <p:txBody>
          <a:bodyPr>
            <a:normAutofit/>
          </a:bodyPr>
          <a:lstStyle/>
          <a:p>
            <a:r>
              <a:rPr lang="en-US" sz="3200" dirty="0" smtClean="0">
                <a:solidFill>
                  <a:schemeClr val="accent3">
                    <a:lumMod val="50000"/>
                  </a:schemeClr>
                </a:solidFill>
              </a:rPr>
              <a:t>Desired STATE</a:t>
            </a:r>
            <a:endParaRPr lang="en-US" sz="3200" dirty="0"/>
          </a:p>
        </p:txBody>
      </p:sp>
      <p:sp>
        <p:nvSpPr>
          <p:cNvPr id="3" name="Content Placeholder 2"/>
          <p:cNvSpPr>
            <a:spLocks noGrp="1"/>
          </p:cNvSpPr>
          <p:nvPr>
            <p:ph idx="1"/>
          </p:nvPr>
        </p:nvSpPr>
        <p:spPr>
          <a:xfrm>
            <a:off x="457200" y="1200150"/>
            <a:ext cx="8473272" cy="3394075"/>
          </a:xfrm>
        </p:spPr>
        <p:txBody>
          <a:bodyPr/>
          <a:lstStyle/>
          <a:p>
            <a:pPr marL="0" indent="0" algn="ctr">
              <a:buNone/>
            </a:pPr>
            <a:r>
              <a:rPr lang="en-US" sz="2400" dirty="0" smtClean="0">
                <a:solidFill>
                  <a:schemeClr val="tx1"/>
                </a:solidFill>
              </a:rPr>
              <a:t>A District Wide Recognition Program for All UCPS Employees</a:t>
            </a:r>
            <a:endParaRPr lang="en-US" sz="1800" b="0" dirty="0" smtClean="0">
              <a:solidFill>
                <a:schemeClr val="tx1"/>
              </a:solidFill>
            </a:endParaRPr>
          </a:p>
          <a:p>
            <a:r>
              <a:rPr lang="en-US" sz="1800" b="0" dirty="0" smtClean="0">
                <a:solidFill>
                  <a:schemeClr val="tx1"/>
                </a:solidFill>
              </a:rPr>
              <a:t>Longevity Awards</a:t>
            </a:r>
          </a:p>
          <a:p>
            <a:pPr algn="just"/>
            <a:r>
              <a:rPr lang="en-US" sz="1800" b="0" dirty="0" smtClean="0">
                <a:solidFill>
                  <a:schemeClr val="tx1"/>
                </a:solidFill>
              </a:rPr>
              <a:t>Employee Appreciation Cards</a:t>
            </a:r>
          </a:p>
          <a:p>
            <a:pPr algn="just"/>
            <a:r>
              <a:rPr lang="en-US" sz="1800" b="0" dirty="0" smtClean="0">
                <a:solidFill>
                  <a:schemeClr val="tx1"/>
                </a:solidFill>
              </a:rPr>
              <a:t>Customer Service Award Program</a:t>
            </a:r>
          </a:p>
          <a:p>
            <a:pPr algn="just"/>
            <a:r>
              <a:rPr lang="en-US" sz="1800" b="0" dirty="0" smtClean="0">
                <a:solidFill>
                  <a:schemeClr val="tx1"/>
                </a:solidFill>
              </a:rPr>
              <a:t>Employee Spotlight Newsletter</a:t>
            </a:r>
          </a:p>
          <a:p>
            <a:pPr algn="just"/>
            <a:r>
              <a:rPr lang="en-US" sz="1800" b="0" dirty="0" smtClean="0">
                <a:solidFill>
                  <a:schemeClr val="tx1"/>
                </a:solidFill>
              </a:rPr>
              <a:t>Semi-Annual District Recognition Events</a:t>
            </a:r>
          </a:p>
          <a:p>
            <a:pPr algn="just"/>
            <a:r>
              <a:rPr lang="en-US" sz="1800" b="0" dirty="0" smtClean="0">
                <a:solidFill>
                  <a:schemeClr val="tx1"/>
                </a:solidFill>
              </a:rPr>
              <a:t>Corporate Sponsorships</a:t>
            </a:r>
          </a:p>
        </p:txBody>
      </p:sp>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5</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69984">
            <a:off x="7172919" y="2470002"/>
            <a:ext cx="1495020" cy="14950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1172" y="3778957"/>
            <a:ext cx="2356523" cy="1125624"/>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5153" y="2024714"/>
            <a:ext cx="1443887" cy="144388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87336252"/>
      </p:ext>
    </p:extLst>
  </p:cSld>
  <p:clrMapOvr>
    <a:masterClrMapping/>
  </p:clrMapOvr>
  <p:transition advClick="0" advTm="10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425" y="418808"/>
            <a:ext cx="8229600" cy="743241"/>
          </a:xfrm>
        </p:spPr>
        <p:txBody>
          <a:bodyPr>
            <a:normAutofit/>
          </a:bodyPr>
          <a:lstStyle/>
          <a:p>
            <a:r>
              <a:rPr lang="en-US" sz="3200" dirty="0"/>
              <a:t>PERFORMANCE </a:t>
            </a:r>
            <a:r>
              <a:rPr lang="en-US" sz="3200" dirty="0" smtClean="0"/>
              <a:t>INDICATORS </a:t>
            </a:r>
            <a:r>
              <a:rPr lang="en-US" sz="1100" dirty="0" smtClean="0">
                <a:solidFill>
                  <a:srgbClr val="FF0000"/>
                </a:solidFill>
              </a:rPr>
              <a:t>from sec. VIII</a:t>
            </a:r>
            <a:endParaRPr lang="en-US" sz="1100" dirty="0">
              <a:solidFill>
                <a:srgbClr val="FF0000"/>
              </a:solidFill>
            </a:endParaRPr>
          </a:p>
        </p:txBody>
      </p:sp>
      <p:pic>
        <p:nvPicPr>
          <p:cNvPr id="6" name="Content Placeholder 5"/>
          <p:cNvPicPr>
            <a:picLocks noGrp="1" noChangeAspect="1"/>
          </p:cNvPicPr>
          <p:nvPr>
            <p:ph idx="1"/>
          </p:nvPr>
        </p:nvPicPr>
        <p:blipFill>
          <a:blip r:embed="rId2"/>
          <a:stretch>
            <a:fillRect/>
          </a:stretch>
        </p:blipFill>
        <p:spPr>
          <a:xfrm>
            <a:off x="457200" y="1202499"/>
            <a:ext cx="8229600" cy="3389376"/>
          </a:xfrm>
          <a:prstGeom prst="rect">
            <a:avLst/>
          </a:prstGeom>
        </p:spPr>
      </p:pic>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6</a:t>
            </a:fld>
            <a:endParaRPr lang="en-US" dirty="0"/>
          </a:p>
        </p:txBody>
      </p:sp>
      <p:sp>
        <p:nvSpPr>
          <p:cNvPr id="7" name="Content Placeholder 2"/>
          <p:cNvSpPr txBox="1">
            <a:spLocks/>
          </p:cNvSpPr>
          <p:nvPr/>
        </p:nvSpPr>
        <p:spPr bwMode="auto">
          <a:xfrm>
            <a:off x="457200" y="1273854"/>
            <a:ext cx="8229600" cy="3387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pitchFamily="34" charset="0"/>
              <a:buChar char="•"/>
              <a:defRPr sz="3200" b="1" kern="1200">
                <a:solidFill>
                  <a:schemeClr val="bg1">
                    <a:lumMod val="50000"/>
                  </a:schemeClr>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rgbClr val="4F6228"/>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rgbClr val="4F6228"/>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rgbClr val="4F6228"/>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rgbClr val="4F6228"/>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400" i="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952604362"/>
              </p:ext>
            </p:extLst>
          </p:nvPr>
        </p:nvGraphicFramePr>
        <p:xfrm>
          <a:off x="608805" y="980500"/>
          <a:ext cx="7841458" cy="3991470"/>
        </p:xfrm>
        <a:graphic>
          <a:graphicData uri="http://schemas.openxmlformats.org/drawingml/2006/table">
            <a:tbl>
              <a:tblPr firstRow="1" firstCol="1" lastRow="1" lastCol="1" bandRow="1" bandCol="1">
                <a:tableStyleId>{5C22544A-7EE6-4342-B048-85BDC9FD1C3A}</a:tableStyleId>
              </a:tblPr>
              <a:tblGrid>
                <a:gridCol w="2026296">
                  <a:extLst>
                    <a:ext uri="{9D8B030D-6E8A-4147-A177-3AD203B41FA5}">
                      <a16:colId xmlns:a16="http://schemas.microsoft.com/office/drawing/2014/main" val="20000"/>
                    </a:ext>
                  </a:extLst>
                </a:gridCol>
                <a:gridCol w="2814211">
                  <a:extLst>
                    <a:ext uri="{9D8B030D-6E8A-4147-A177-3AD203B41FA5}">
                      <a16:colId xmlns:a16="http://schemas.microsoft.com/office/drawing/2014/main" val="20001"/>
                    </a:ext>
                  </a:extLst>
                </a:gridCol>
                <a:gridCol w="3000951">
                  <a:extLst>
                    <a:ext uri="{9D8B030D-6E8A-4147-A177-3AD203B41FA5}">
                      <a16:colId xmlns:a16="http://schemas.microsoft.com/office/drawing/2014/main" val="20002"/>
                    </a:ext>
                  </a:extLst>
                </a:gridCol>
              </a:tblGrid>
              <a:tr h="172250">
                <a:tc gridSpan="3">
                  <a:txBody>
                    <a:bodyPr/>
                    <a:lstStyle/>
                    <a:p>
                      <a:pPr marL="0" marR="0" algn="ctr">
                        <a:spcBef>
                          <a:spcPts val="0"/>
                        </a:spcBef>
                        <a:spcAft>
                          <a:spcPts val="0"/>
                        </a:spcAft>
                        <a:tabLst>
                          <a:tab pos="3886200" algn="l"/>
                        </a:tabLst>
                      </a:pPr>
                      <a:r>
                        <a:rPr lang="en-US" sz="1100" dirty="0">
                          <a:effectLst/>
                        </a:rPr>
                        <a:t>Year 1</a:t>
                      </a:r>
                      <a:endParaRPr lang="en-US" sz="11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4500">
                <a:tc>
                  <a:txBody>
                    <a:bodyPr/>
                    <a:lstStyle/>
                    <a:p>
                      <a:pPr marL="0" marR="0" algn="ctr">
                        <a:spcBef>
                          <a:spcPts val="0"/>
                        </a:spcBef>
                        <a:spcAft>
                          <a:spcPts val="0"/>
                        </a:spcAft>
                        <a:tabLst>
                          <a:tab pos="3886200" algn="l"/>
                        </a:tabLst>
                      </a:pPr>
                      <a:r>
                        <a:rPr lang="en-US" sz="1100" dirty="0">
                          <a:solidFill>
                            <a:schemeClr val="tx1"/>
                          </a:solidFill>
                          <a:effectLst/>
                        </a:rPr>
                        <a:t>Performance Indicator</a:t>
                      </a:r>
                      <a:endParaRPr lang="en-US" sz="11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1100" b="1" dirty="0">
                          <a:solidFill>
                            <a:schemeClr val="tx1"/>
                          </a:solidFill>
                          <a:effectLst/>
                        </a:rPr>
                        <a:t>Measurement Method</a:t>
                      </a:r>
                      <a:endParaRPr lang="en-US" sz="1100" b="1"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1100" dirty="0">
                          <a:solidFill>
                            <a:schemeClr val="tx1"/>
                          </a:solidFill>
                          <a:effectLst/>
                        </a:rPr>
                        <a:t>Targeted Achievement</a:t>
                      </a:r>
                      <a:endParaRPr lang="en-US" sz="11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52998">
                <a:tc>
                  <a:txBody>
                    <a:bodyPr/>
                    <a:lstStyle/>
                    <a:p>
                      <a:pPr marL="0" marR="0">
                        <a:spcBef>
                          <a:spcPts val="200"/>
                        </a:spcBef>
                        <a:spcAft>
                          <a:spcPts val="200"/>
                        </a:spcAft>
                      </a:pPr>
                      <a:endParaRPr lang="en-US" sz="1000" b="0" spc="0" dirty="0" smtClean="0">
                        <a:solidFill>
                          <a:schemeClr val="tx1"/>
                        </a:solidFill>
                        <a:effectLst/>
                      </a:endParaRPr>
                    </a:p>
                    <a:p>
                      <a:pPr marL="0" marR="0">
                        <a:spcBef>
                          <a:spcPts val="200"/>
                        </a:spcBef>
                        <a:spcAft>
                          <a:spcPts val="200"/>
                        </a:spcAft>
                      </a:pPr>
                      <a:r>
                        <a:rPr lang="en-US" sz="1000" b="0" spc="0" dirty="0" smtClean="0">
                          <a:solidFill>
                            <a:schemeClr val="tx1"/>
                          </a:solidFill>
                          <a:effectLst/>
                        </a:rPr>
                        <a:t>Reduce</a:t>
                      </a:r>
                      <a:r>
                        <a:rPr lang="en-US" sz="1000" b="0" spc="0" baseline="0" dirty="0" smtClean="0">
                          <a:solidFill>
                            <a:schemeClr val="tx1"/>
                          </a:solidFill>
                          <a:effectLst/>
                        </a:rPr>
                        <a:t> the Attrition Rate of UCPS Employees </a:t>
                      </a:r>
                      <a:endParaRPr lang="en-US" sz="1000" b="0" spc="0" dirty="0" smtClean="0">
                        <a:solidFill>
                          <a:schemeClr val="tx1"/>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endParaRPr lang="en-US" sz="1000" spc="0" dirty="0" smtClean="0">
                        <a:solidFill>
                          <a:schemeClr val="tx1"/>
                        </a:solidFill>
                        <a:effectLst/>
                      </a:endParaRPr>
                    </a:p>
                    <a:p>
                      <a:pPr marL="0" marR="0">
                        <a:spcBef>
                          <a:spcPts val="200"/>
                        </a:spcBef>
                        <a:spcAft>
                          <a:spcPts val="200"/>
                        </a:spcAft>
                      </a:pPr>
                      <a:r>
                        <a:rPr lang="en-US" sz="1000" spc="0" dirty="0" smtClean="0">
                          <a:solidFill>
                            <a:schemeClr val="tx1"/>
                          </a:solidFill>
                          <a:effectLst/>
                        </a:rPr>
                        <a:t>Monthly</a:t>
                      </a:r>
                      <a:r>
                        <a:rPr lang="en-US" sz="1000" spc="0" baseline="0" dirty="0" smtClean="0">
                          <a:solidFill>
                            <a:schemeClr val="tx1"/>
                          </a:solidFill>
                          <a:effectLst/>
                        </a:rPr>
                        <a:t> Attrition Data, Exit Survey Feedback </a:t>
                      </a:r>
                      <a:endParaRPr lang="en-US" sz="1000" spc="0" dirty="0" smtClean="0">
                        <a:solidFill>
                          <a:schemeClr val="tx1"/>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endParaRPr lang="en-US" sz="1000" spc="0" dirty="0" smtClean="0">
                        <a:solidFill>
                          <a:schemeClr val="tx1"/>
                        </a:solidFill>
                        <a:effectLst/>
                      </a:endParaRPr>
                    </a:p>
                    <a:p>
                      <a:pPr marL="0" marR="0">
                        <a:spcBef>
                          <a:spcPts val="200"/>
                        </a:spcBef>
                        <a:spcAft>
                          <a:spcPts val="200"/>
                        </a:spcAft>
                      </a:pPr>
                      <a:r>
                        <a:rPr lang="en-US" sz="1000" spc="0" dirty="0" smtClean="0">
                          <a:solidFill>
                            <a:schemeClr val="tx1"/>
                          </a:solidFill>
                          <a:effectLst/>
                        </a:rPr>
                        <a:t>UCPS</a:t>
                      </a:r>
                      <a:r>
                        <a:rPr lang="en-US" sz="1000" spc="0" baseline="0" dirty="0" smtClean="0">
                          <a:solidFill>
                            <a:schemeClr val="tx1"/>
                          </a:solidFill>
                          <a:effectLst/>
                        </a:rPr>
                        <a:t> will retain valuable employees and reduce costs associated with onboarding and training new employees. </a:t>
                      </a:r>
                      <a:endParaRPr lang="en-US" sz="1000" spc="0" dirty="0" smtClean="0">
                        <a:solidFill>
                          <a:schemeClr val="tx1"/>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52998">
                <a:tc>
                  <a:txBody>
                    <a:bodyPr/>
                    <a:lstStyle/>
                    <a:p>
                      <a:pPr marL="0" marR="0">
                        <a:spcBef>
                          <a:spcPts val="200"/>
                        </a:spcBef>
                        <a:spcAft>
                          <a:spcPts val="200"/>
                        </a:spcAft>
                      </a:pPr>
                      <a:endParaRPr lang="en-US" sz="1000" b="0" spc="0" dirty="0" smtClean="0">
                        <a:solidFill>
                          <a:schemeClr val="tx1"/>
                        </a:solidFill>
                        <a:effectLst/>
                      </a:endParaRPr>
                    </a:p>
                    <a:p>
                      <a:pPr marL="0" marR="0">
                        <a:spcBef>
                          <a:spcPts val="200"/>
                        </a:spcBef>
                        <a:spcAft>
                          <a:spcPts val="200"/>
                        </a:spcAft>
                      </a:pPr>
                      <a:r>
                        <a:rPr lang="en-US" sz="1000" b="0" spc="0" dirty="0" smtClean="0">
                          <a:solidFill>
                            <a:schemeClr val="tx1"/>
                          </a:solidFill>
                          <a:effectLst/>
                        </a:rPr>
                        <a:t>Solicit</a:t>
                      </a:r>
                      <a:r>
                        <a:rPr lang="en-US" sz="1000" b="0" spc="0" baseline="0" dirty="0" smtClean="0">
                          <a:solidFill>
                            <a:schemeClr val="tx1"/>
                          </a:solidFill>
                          <a:effectLst/>
                        </a:rPr>
                        <a:t> and Engage Corporate Partnerships to Sponsor Recognition Programs</a:t>
                      </a:r>
                      <a:endParaRPr lang="en-US" sz="8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endParaRPr lang="en-US" sz="1000" spc="0" dirty="0" smtClean="0">
                        <a:solidFill>
                          <a:schemeClr val="tx1"/>
                        </a:solidFill>
                        <a:effectLst/>
                        <a:latin typeface="+mn-lt"/>
                        <a:ea typeface="+mn-ea"/>
                        <a:cs typeface="+mn-cs"/>
                      </a:endParaRPr>
                    </a:p>
                    <a:p>
                      <a:pPr marL="0" marR="0">
                        <a:spcBef>
                          <a:spcPts val="200"/>
                        </a:spcBef>
                        <a:spcAft>
                          <a:spcPts val="200"/>
                        </a:spcAft>
                      </a:pPr>
                      <a:r>
                        <a:rPr lang="en-US" sz="1000" spc="0" dirty="0" smtClean="0">
                          <a:solidFill>
                            <a:schemeClr val="tx1"/>
                          </a:solidFill>
                          <a:effectLst/>
                          <a:latin typeface="+mn-lt"/>
                          <a:ea typeface="+mn-ea"/>
                          <a:cs typeface="+mn-cs"/>
                        </a:rPr>
                        <a:t>Corporate</a:t>
                      </a:r>
                      <a:r>
                        <a:rPr lang="en-US" sz="1000" spc="0" baseline="0" dirty="0" smtClean="0">
                          <a:solidFill>
                            <a:schemeClr val="tx1"/>
                          </a:solidFill>
                          <a:effectLst/>
                          <a:latin typeface="+mn-lt"/>
                          <a:ea typeface="+mn-ea"/>
                          <a:cs typeface="+mn-cs"/>
                        </a:rPr>
                        <a:t> Sponsorship Agreements </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endParaRPr lang="en-US" sz="1000" spc="0" dirty="0" smtClean="0">
                        <a:solidFill>
                          <a:schemeClr val="tx1"/>
                        </a:solidFill>
                        <a:effectLst/>
                      </a:endParaRPr>
                    </a:p>
                    <a:p>
                      <a:pPr marL="0" marR="0">
                        <a:spcBef>
                          <a:spcPts val="200"/>
                        </a:spcBef>
                        <a:spcAft>
                          <a:spcPts val="200"/>
                        </a:spcAft>
                      </a:pPr>
                      <a:r>
                        <a:rPr lang="en-US" sz="1000" spc="0" dirty="0" smtClean="0">
                          <a:solidFill>
                            <a:schemeClr val="tx1"/>
                          </a:solidFill>
                          <a:effectLst/>
                        </a:rPr>
                        <a:t>District wide recognition</a:t>
                      </a:r>
                      <a:r>
                        <a:rPr lang="en-US" sz="1000" spc="0" baseline="0" dirty="0" smtClean="0">
                          <a:solidFill>
                            <a:schemeClr val="tx1"/>
                          </a:solidFill>
                          <a:effectLst/>
                        </a:rPr>
                        <a:t> awards and events promote corporate sponsors and sustain district recognition initiatives.  </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52998">
                <a:tc>
                  <a:txBody>
                    <a:bodyPr/>
                    <a:lstStyle/>
                    <a:p>
                      <a:pPr marL="0" marR="0">
                        <a:spcBef>
                          <a:spcPts val="200"/>
                        </a:spcBef>
                        <a:spcAft>
                          <a:spcPts val="200"/>
                        </a:spcAft>
                      </a:pPr>
                      <a:endParaRPr lang="en-US" sz="1000" b="0" spc="0" dirty="0" smtClean="0">
                        <a:solidFill>
                          <a:schemeClr val="tx1"/>
                        </a:solidFill>
                        <a:effectLst/>
                      </a:endParaRPr>
                    </a:p>
                    <a:p>
                      <a:pPr marL="0" marR="0">
                        <a:spcBef>
                          <a:spcPts val="200"/>
                        </a:spcBef>
                        <a:spcAft>
                          <a:spcPts val="200"/>
                        </a:spcAft>
                      </a:pPr>
                      <a:r>
                        <a:rPr lang="en-US" sz="1000" b="0" spc="0" dirty="0" smtClean="0">
                          <a:solidFill>
                            <a:schemeClr val="tx1"/>
                          </a:solidFill>
                          <a:effectLst/>
                        </a:rPr>
                        <a:t>Plan, Develop and Implemen</a:t>
                      </a:r>
                      <a:r>
                        <a:rPr lang="en-US" sz="1000" b="0" spc="0" baseline="0" dirty="0" smtClean="0">
                          <a:solidFill>
                            <a:schemeClr val="tx1"/>
                          </a:solidFill>
                          <a:effectLst/>
                        </a:rPr>
                        <a:t>t Customer Service Program </a:t>
                      </a:r>
                      <a:endParaRPr lang="en-US" sz="8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endParaRPr lang="en-US" sz="1000" spc="0" dirty="0" smtClean="0">
                        <a:solidFill>
                          <a:schemeClr val="tx1"/>
                        </a:solidFill>
                        <a:effectLst/>
                        <a:latin typeface="+mn-lt"/>
                        <a:ea typeface="+mn-ea"/>
                        <a:cs typeface="+mn-cs"/>
                      </a:endParaRPr>
                    </a:p>
                    <a:p>
                      <a:pPr marL="0" marR="0">
                        <a:spcBef>
                          <a:spcPts val="200"/>
                        </a:spcBef>
                        <a:spcAft>
                          <a:spcPts val="200"/>
                        </a:spcAft>
                      </a:pPr>
                      <a:r>
                        <a:rPr lang="en-US" sz="1000" spc="0" dirty="0" smtClean="0">
                          <a:solidFill>
                            <a:schemeClr val="tx1"/>
                          </a:solidFill>
                          <a:effectLst/>
                          <a:latin typeface="+mn-lt"/>
                          <a:ea typeface="+mn-ea"/>
                          <a:cs typeface="+mn-cs"/>
                        </a:rPr>
                        <a:t>Program</a:t>
                      </a:r>
                      <a:r>
                        <a:rPr lang="en-US" sz="1000" spc="0" baseline="0" dirty="0" smtClean="0">
                          <a:solidFill>
                            <a:schemeClr val="tx1"/>
                          </a:solidFill>
                          <a:effectLst/>
                          <a:latin typeface="+mn-lt"/>
                          <a:ea typeface="+mn-ea"/>
                          <a:cs typeface="+mn-cs"/>
                        </a:rPr>
                        <a:t> rubric and selection process finalized. </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endParaRPr lang="en-US" sz="1000" spc="0" dirty="0" smtClean="0">
                        <a:solidFill>
                          <a:schemeClr val="tx1"/>
                        </a:solidFill>
                        <a:effectLst/>
                      </a:endParaRPr>
                    </a:p>
                    <a:p>
                      <a:pPr marL="0" marR="0" algn="just">
                        <a:spcBef>
                          <a:spcPts val="200"/>
                        </a:spcBef>
                        <a:spcAft>
                          <a:spcPts val="200"/>
                        </a:spcAft>
                      </a:pPr>
                      <a:r>
                        <a:rPr lang="en-US" sz="1000" spc="0" dirty="0" smtClean="0">
                          <a:solidFill>
                            <a:schemeClr val="tx1"/>
                          </a:solidFill>
                          <a:effectLst/>
                        </a:rPr>
                        <a:t>Schools are recognized annually for their excellence</a:t>
                      </a:r>
                      <a:r>
                        <a:rPr lang="en-US" sz="1000" spc="0" baseline="0" dirty="0" smtClean="0">
                          <a:solidFill>
                            <a:schemeClr val="tx1"/>
                          </a:solidFill>
                          <a:effectLst/>
                        </a:rPr>
                        <a:t> at providing customer service to stakeholders.  </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38817">
                <a:tc>
                  <a:txBody>
                    <a:bodyPr/>
                    <a:lstStyle/>
                    <a:p>
                      <a:pPr marL="0" marR="0">
                        <a:spcBef>
                          <a:spcPts val="200"/>
                        </a:spcBef>
                        <a:spcAft>
                          <a:spcPts val="200"/>
                        </a:spcAft>
                      </a:pPr>
                      <a:endParaRPr lang="en-US" sz="1000" b="0" spc="0" dirty="0" smtClean="0">
                        <a:solidFill>
                          <a:schemeClr val="tx1"/>
                        </a:solidFill>
                        <a:effectLst/>
                        <a:latin typeface="+mn-lt"/>
                        <a:ea typeface="+mn-ea"/>
                        <a:cs typeface="+mn-cs"/>
                      </a:endParaRPr>
                    </a:p>
                    <a:p>
                      <a:pPr marL="0" marR="0">
                        <a:spcBef>
                          <a:spcPts val="200"/>
                        </a:spcBef>
                        <a:spcAft>
                          <a:spcPts val="200"/>
                        </a:spcAft>
                      </a:pPr>
                      <a:r>
                        <a:rPr lang="en-US" sz="1000" b="0" spc="0" dirty="0" smtClean="0">
                          <a:solidFill>
                            <a:schemeClr val="tx1"/>
                          </a:solidFill>
                          <a:effectLst/>
                          <a:latin typeface="+mn-lt"/>
                          <a:ea typeface="+mn-ea"/>
                          <a:cs typeface="+mn-cs"/>
                        </a:rPr>
                        <a:t>Plan,</a:t>
                      </a:r>
                      <a:r>
                        <a:rPr lang="en-US" sz="1000" b="0" spc="0" baseline="0" dirty="0" smtClean="0">
                          <a:solidFill>
                            <a:schemeClr val="tx1"/>
                          </a:solidFill>
                          <a:effectLst/>
                          <a:latin typeface="+mn-lt"/>
                          <a:ea typeface="+mn-ea"/>
                          <a:cs typeface="+mn-cs"/>
                        </a:rPr>
                        <a:t> Develop and Implement Lanyard Pin and U Matter Card Programs</a:t>
                      </a:r>
                      <a:endParaRPr lang="en-US" sz="8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endParaRPr lang="en-US" sz="800" spc="-25"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000" spc="-25"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Recognition</a:t>
                      </a:r>
                      <a:r>
                        <a:rPr lang="en-US" sz="1000" spc="-25" baseline="0"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rubrics and award processes finalized. </a:t>
                      </a:r>
                      <a:endParaRPr lang="en-US" sz="10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endParaRPr lang="en-US" sz="1000" spc="0" dirty="0" smtClean="0">
                        <a:solidFill>
                          <a:schemeClr val="tx1"/>
                        </a:solidFill>
                        <a:effectLst/>
                      </a:endParaRPr>
                    </a:p>
                    <a:p>
                      <a:pPr marL="0" marR="0">
                        <a:spcBef>
                          <a:spcPts val="200"/>
                        </a:spcBef>
                        <a:spcAft>
                          <a:spcPts val="200"/>
                        </a:spcAft>
                      </a:pPr>
                      <a:r>
                        <a:rPr lang="en-US" sz="1000" spc="0" dirty="0" smtClean="0">
                          <a:solidFill>
                            <a:schemeClr val="tx1"/>
                          </a:solidFill>
                          <a:effectLst/>
                        </a:rPr>
                        <a:t>Staff are</a:t>
                      </a:r>
                      <a:r>
                        <a:rPr lang="en-US" sz="1000" spc="0" baseline="0" dirty="0" smtClean="0">
                          <a:solidFill>
                            <a:schemeClr val="tx1"/>
                          </a:solidFill>
                          <a:effectLst/>
                        </a:rPr>
                        <a:t> rewarded on a regular basis for achievement in defined categories.  </a:t>
                      </a: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823781">
                <a:tc>
                  <a:txBody>
                    <a:bodyPr/>
                    <a:lstStyle/>
                    <a:p>
                      <a:pPr marL="0" marR="0">
                        <a:spcBef>
                          <a:spcPts val="200"/>
                        </a:spcBef>
                        <a:spcAft>
                          <a:spcPts val="200"/>
                        </a:spcAft>
                      </a:pPr>
                      <a:endParaRPr lang="en-US" sz="1000" b="0" spc="-25"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r>
                        <a:rPr lang="en-US" sz="1000" b="0" spc="-25"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Create a Marketing</a:t>
                      </a:r>
                      <a:r>
                        <a:rPr lang="en-US" sz="1000" b="0" spc="-25" baseline="0"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Plan to Promote Recognition Programs</a:t>
                      </a:r>
                      <a:endParaRPr lang="en-US" sz="10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200"/>
                        </a:spcBef>
                        <a:spcAft>
                          <a:spcPts val="200"/>
                        </a:spcAft>
                        <a:buClrTx/>
                        <a:buSzTx/>
                        <a:buFontTx/>
                        <a:buNone/>
                        <a:tabLst/>
                        <a:defRPr/>
                      </a:pPr>
                      <a:endParaRPr lang="en-US" sz="1000" b="0" spc="-25"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200"/>
                        </a:spcBef>
                        <a:spcAft>
                          <a:spcPts val="200"/>
                        </a:spcAft>
                        <a:buClrTx/>
                        <a:buSzTx/>
                        <a:buFontTx/>
                        <a:buNone/>
                        <a:tabLst/>
                        <a:defRPr/>
                      </a:pPr>
                      <a:r>
                        <a:rPr lang="en-US" sz="1000" b="0" spc="-25" baseline="0"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Marketing Plan Aligned with UCPS Communication Guidelines </a:t>
                      </a:r>
                      <a:endParaRPr lang="en-US" sz="1000" b="0" spc="-25"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200"/>
                        </a:spcBef>
                        <a:spcAft>
                          <a:spcPts val="200"/>
                        </a:spcAft>
                      </a:pPr>
                      <a:endParaRPr lang="en-US" sz="8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200"/>
                        </a:spcBef>
                        <a:spcAft>
                          <a:spcPts val="200"/>
                        </a:spcAft>
                        <a:buClrTx/>
                        <a:buSzTx/>
                        <a:buFontTx/>
                        <a:buNone/>
                        <a:tabLst/>
                        <a:defRPr/>
                      </a:pPr>
                      <a:endParaRPr lang="en-US" sz="1000" spc="0" dirty="0" smtClean="0">
                        <a:solidFill>
                          <a:schemeClr val="tx1"/>
                        </a:solidFill>
                        <a:effectLst/>
                        <a:latin typeface="+mn-lt"/>
                      </a:endParaRPr>
                    </a:p>
                    <a:p>
                      <a:pPr marL="0" marR="0" lvl="0" indent="0" algn="l" defTabSz="457200" rtl="0" eaLnBrk="1" fontAlgn="auto" latinLnBrk="0" hangingPunct="1">
                        <a:lnSpc>
                          <a:spcPct val="100000"/>
                        </a:lnSpc>
                        <a:spcBef>
                          <a:spcPts val="200"/>
                        </a:spcBef>
                        <a:spcAft>
                          <a:spcPts val="200"/>
                        </a:spcAft>
                        <a:buClrTx/>
                        <a:buSzTx/>
                        <a:buFontTx/>
                        <a:buNone/>
                        <a:tabLst/>
                        <a:defRPr/>
                      </a:pPr>
                      <a:r>
                        <a:rPr lang="en-US" sz="1000" spc="0" dirty="0" smtClean="0">
                          <a:solidFill>
                            <a:schemeClr val="tx1"/>
                          </a:solidFill>
                          <a:effectLst/>
                          <a:latin typeface="+mn-lt"/>
                        </a:rPr>
                        <a:t>Communication of recognition</a:t>
                      </a:r>
                      <a:r>
                        <a:rPr lang="en-US" sz="1000" spc="0" baseline="0" dirty="0" smtClean="0">
                          <a:solidFill>
                            <a:schemeClr val="tx1"/>
                          </a:solidFill>
                          <a:effectLst/>
                          <a:latin typeface="+mn-lt"/>
                        </a:rPr>
                        <a:t> initiatives to all employee groups through a variety of print and digital platforms. </a:t>
                      </a:r>
                      <a:endParaRPr lang="en-US" sz="1000" spc="-25" dirty="0" smtClean="0">
                        <a:solidFill>
                          <a:schemeClr val="tx1"/>
                        </a:solidFill>
                        <a:effectLst/>
                        <a:latin typeface="+mn-lt"/>
                        <a:ea typeface="Times New Roman" panose="02020603050405020304" pitchFamily="18" charset="0"/>
                        <a:cs typeface="Times New Roman" panose="02020603050405020304" pitchFamily="18" charset="0"/>
                      </a:endParaRPr>
                    </a:p>
                    <a:p>
                      <a:pPr marL="0" marR="0">
                        <a:spcBef>
                          <a:spcPts val="200"/>
                        </a:spcBef>
                        <a:spcAft>
                          <a:spcPts val="200"/>
                        </a:spcAft>
                      </a:pPr>
                      <a:endParaRPr lang="en-US" sz="8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69114633"/>
      </p:ext>
    </p:extLst>
  </p:cSld>
  <p:clrMapOvr>
    <a:masterClrMapping/>
  </p:clrMapOvr>
  <p:transition advClick="0" advTm="10000"/>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TIMELINE  </a:t>
            </a:r>
            <a:r>
              <a:rPr lang="en-US" sz="1400" dirty="0" smtClean="0">
                <a:solidFill>
                  <a:srgbClr val="FF0000"/>
                </a:solidFill>
              </a:rPr>
              <a:t>from VII</a:t>
            </a:r>
            <a:endParaRPr lang="en-US" sz="1400" dirty="0">
              <a:solidFill>
                <a:srgbClr val="FF0000"/>
              </a:solidFill>
            </a:endParaRPr>
          </a:p>
        </p:txBody>
      </p:sp>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7</a:t>
            </a:fld>
            <a:endParaRPr lang="en-US" dirty="0"/>
          </a:p>
        </p:txBody>
      </p:sp>
      <p:graphicFrame>
        <p:nvGraphicFramePr>
          <p:cNvPr id="6" name="Table 5"/>
          <p:cNvGraphicFramePr>
            <a:graphicFrameLocks noGrp="1"/>
          </p:cNvGraphicFramePr>
          <p:nvPr>
            <p:extLst/>
          </p:nvPr>
        </p:nvGraphicFramePr>
        <p:xfrm>
          <a:off x="353147" y="927011"/>
          <a:ext cx="3846786" cy="4004214"/>
        </p:xfrm>
        <a:graphic>
          <a:graphicData uri="http://schemas.openxmlformats.org/drawingml/2006/table">
            <a:tbl>
              <a:tblPr firstRow="1" firstCol="1" lastRow="1" lastCol="1" bandRow="1" bandCol="1">
                <a:tableStyleId>{5C22544A-7EE6-4342-B048-85BDC9FD1C3A}</a:tableStyleId>
              </a:tblPr>
              <a:tblGrid>
                <a:gridCol w="337247">
                  <a:extLst>
                    <a:ext uri="{9D8B030D-6E8A-4147-A177-3AD203B41FA5}">
                      <a16:colId xmlns:a16="http://schemas.microsoft.com/office/drawing/2014/main" val="20000"/>
                    </a:ext>
                  </a:extLst>
                </a:gridCol>
                <a:gridCol w="1467567">
                  <a:extLst>
                    <a:ext uri="{9D8B030D-6E8A-4147-A177-3AD203B41FA5}">
                      <a16:colId xmlns:a16="http://schemas.microsoft.com/office/drawing/2014/main" val="20001"/>
                    </a:ext>
                  </a:extLst>
                </a:gridCol>
                <a:gridCol w="996869">
                  <a:extLst>
                    <a:ext uri="{9D8B030D-6E8A-4147-A177-3AD203B41FA5}">
                      <a16:colId xmlns:a16="http://schemas.microsoft.com/office/drawing/2014/main" val="20002"/>
                    </a:ext>
                  </a:extLst>
                </a:gridCol>
                <a:gridCol w="526571">
                  <a:extLst>
                    <a:ext uri="{9D8B030D-6E8A-4147-A177-3AD203B41FA5}">
                      <a16:colId xmlns:a16="http://schemas.microsoft.com/office/drawing/2014/main" val="20003"/>
                    </a:ext>
                  </a:extLst>
                </a:gridCol>
                <a:gridCol w="518532">
                  <a:extLst>
                    <a:ext uri="{9D8B030D-6E8A-4147-A177-3AD203B41FA5}">
                      <a16:colId xmlns:a16="http://schemas.microsoft.com/office/drawing/2014/main" val="20004"/>
                    </a:ext>
                  </a:extLst>
                </a:gridCol>
              </a:tblGrid>
              <a:tr h="591998">
                <a:tc>
                  <a:txBody>
                    <a:bodyPr/>
                    <a:lstStyle/>
                    <a:p>
                      <a:pPr marL="0" marR="0" algn="ctr">
                        <a:spcBef>
                          <a:spcPts val="0"/>
                        </a:spcBef>
                        <a:spcAft>
                          <a:spcPts val="0"/>
                        </a:spcAft>
                        <a:tabLst>
                          <a:tab pos="3886200" algn="l"/>
                        </a:tabLst>
                      </a:pPr>
                      <a:r>
                        <a:rPr lang="en-US" sz="600" dirty="0">
                          <a:solidFill>
                            <a:schemeClr val="tx1"/>
                          </a:solidFill>
                          <a:effectLst/>
                        </a:rPr>
                        <a:t>Action Item #</a:t>
                      </a:r>
                      <a:endParaRPr lang="en-US" sz="6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35084" marR="350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600" dirty="0">
                          <a:solidFill>
                            <a:schemeClr val="tx1"/>
                          </a:solidFill>
                          <a:effectLst/>
                        </a:rPr>
                        <a:t>Milestone Deliverable or Activity</a:t>
                      </a:r>
                      <a:endParaRPr lang="en-US" sz="6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35084" marR="350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600" dirty="0" smtClean="0">
                          <a:solidFill>
                            <a:schemeClr val="tx1"/>
                          </a:solidFill>
                          <a:effectLst/>
                        </a:rPr>
                        <a:t> </a:t>
                      </a:r>
                      <a:endParaRPr lang="en-US" sz="6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35084" marR="350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600" dirty="0">
                          <a:solidFill>
                            <a:schemeClr val="tx1"/>
                          </a:solidFill>
                          <a:effectLst/>
                        </a:rPr>
                        <a:t>Proposed</a:t>
                      </a:r>
                    </a:p>
                    <a:p>
                      <a:pPr marL="0" marR="0" algn="ctr">
                        <a:spcBef>
                          <a:spcPts val="0"/>
                        </a:spcBef>
                        <a:spcAft>
                          <a:spcPts val="0"/>
                        </a:spcAft>
                        <a:tabLst>
                          <a:tab pos="3886200" algn="l"/>
                        </a:tabLst>
                      </a:pPr>
                      <a:r>
                        <a:rPr lang="en-US" sz="600" dirty="0">
                          <a:solidFill>
                            <a:schemeClr val="tx1"/>
                          </a:solidFill>
                          <a:effectLst/>
                        </a:rPr>
                        <a:t>Start Date</a:t>
                      </a:r>
                      <a:endParaRPr lang="en-US" sz="6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35084" marR="350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3886200" algn="l"/>
                        </a:tabLst>
                      </a:pPr>
                      <a:r>
                        <a:rPr lang="en-US" sz="600" dirty="0">
                          <a:solidFill>
                            <a:schemeClr val="tx1"/>
                          </a:solidFill>
                          <a:effectLst/>
                        </a:rPr>
                        <a:t>Proposed</a:t>
                      </a:r>
                    </a:p>
                    <a:p>
                      <a:pPr marL="0" marR="0" algn="ctr">
                        <a:spcBef>
                          <a:spcPts val="0"/>
                        </a:spcBef>
                        <a:spcAft>
                          <a:spcPts val="0"/>
                        </a:spcAft>
                        <a:tabLst>
                          <a:tab pos="3886200" algn="l"/>
                        </a:tabLst>
                      </a:pPr>
                      <a:r>
                        <a:rPr lang="en-US" sz="600" dirty="0">
                          <a:solidFill>
                            <a:schemeClr val="tx1"/>
                          </a:solidFill>
                          <a:effectLst/>
                        </a:rPr>
                        <a:t>Due Date</a:t>
                      </a:r>
                      <a:endParaRPr lang="en-US" sz="6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35084" marR="3508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52222">
                <a:tc>
                  <a:txBody>
                    <a:bodyPr/>
                    <a:lstStyle/>
                    <a:p>
                      <a:pPr marL="342900" marR="0" lvl="0" indent="-342900" algn="just">
                        <a:spcBef>
                          <a:spcPts val="200"/>
                        </a:spcBef>
                        <a:spcAft>
                          <a:spcPts val="200"/>
                        </a:spcAft>
                        <a:buFont typeface="+mj-lt"/>
                        <a:buAutoNum type="arabicPeriod"/>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 Development of 5 year recruitment and hiring plan to maintain a workforce of effective and qualified professionals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-HR Staff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11/2017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January, 2018</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109997">
                <a:tc>
                  <a:txBody>
                    <a:bodyPr/>
                    <a:lstStyle/>
                    <a:p>
                      <a:pPr marL="342900" marR="0" lvl="0" indent="-342900" algn="just">
                        <a:spcBef>
                          <a:spcPts val="200"/>
                        </a:spcBef>
                        <a:spcAft>
                          <a:spcPts val="200"/>
                        </a:spcAft>
                        <a:buFont typeface="+mj-lt"/>
                        <a:buAutoNum type="arabicPeriod"/>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Review current onboarding procedures and develop:</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a) survival guide, </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b) FAQ, and </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c) enhanced Frontline Central services. Request input from recently hired UCPS staff.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-UCPS Human Resources/Finance department for benefits and hiring</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-Other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10/2017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January, 2018</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(Survival Guide)</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63332">
                <a:tc>
                  <a:txBody>
                    <a:bodyPr/>
                    <a:lstStyle/>
                    <a:p>
                      <a:pPr marL="342900" marR="0" lvl="0" indent="-342900" algn="just">
                        <a:spcBef>
                          <a:spcPts val="200"/>
                        </a:spcBef>
                        <a:spcAft>
                          <a:spcPts val="200"/>
                        </a:spcAft>
                        <a:buFont typeface="+mj-lt"/>
                        <a:buAutoNum type="arabicPeriod"/>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Enhance Mentor Training Program</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-HR Representatives</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-Lead UCPS Mentors (stipend)</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-Possible mentor</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11/2017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986665">
                <a:tc>
                  <a:txBody>
                    <a:bodyPr/>
                    <a:lstStyle/>
                    <a:p>
                      <a:pPr marL="342900" marR="0" lvl="0" indent="-342900" algn="just">
                        <a:spcBef>
                          <a:spcPts val="200"/>
                        </a:spcBef>
                        <a:spcAft>
                          <a:spcPts val="200"/>
                        </a:spcAft>
                        <a:buFont typeface="+mj-lt"/>
                        <a:buAutoNum type="arabicPeriod"/>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Plan, Implement and Articulate Career Fairs for attaining the most highly qualified candidates</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-Hire Forward</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-Targeted Recruitment</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-Compensation Specialist</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-HR Representatives</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-Administrative reps </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-Auxiliary Services reps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11/2017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 (Fall/Spring)</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graphicFrame>
        <p:nvGraphicFramePr>
          <p:cNvPr id="8" name="Table 7"/>
          <p:cNvGraphicFramePr>
            <a:graphicFrameLocks noGrp="1"/>
          </p:cNvGraphicFramePr>
          <p:nvPr>
            <p:extLst/>
          </p:nvPr>
        </p:nvGraphicFramePr>
        <p:xfrm>
          <a:off x="4843168" y="765019"/>
          <a:ext cx="3998225" cy="3106990"/>
        </p:xfrm>
        <a:graphic>
          <a:graphicData uri="http://schemas.openxmlformats.org/drawingml/2006/table">
            <a:tbl>
              <a:tblPr firstRow="1" firstCol="1" lastRow="1" lastCol="1" bandRow="1" bandCol="1">
                <a:tableStyleId>{5C22544A-7EE6-4342-B048-85BDC9FD1C3A}</a:tableStyleId>
              </a:tblPr>
              <a:tblGrid>
                <a:gridCol w="348580">
                  <a:extLst>
                    <a:ext uri="{9D8B030D-6E8A-4147-A177-3AD203B41FA5}">
                      <a16:colId xmlns:a16="http://schemas.microsoft.com/office/drawing/2014/main" val="20000"/>
                    </a:ext>
                  </a:extLst>
                </a:gridCol>
                <a:gridCol w="1516887">
                  <a:extLst>
                    <a:ext uri="{9D8B030D-6E8A-4147-A177-3AD203B41FA5}">
                      <a16:colId xmlns:a16="http://schemas.microsoft.com/office/drawing/2014/main" val="20001"/>
                    </a:ext>
                  </a:extLst>
                </a:gridCol>
                <a:gridCol w="1030370">
                  <a:extLst>
                    <a:ext uri="{9D8B030D-6E8A-4147-A177-3AD203B41FA5}">
                      <a16:colId xmlns:a16="http://schemas.microsoft.com/office/drawing/2014/main" val="20002"/>
                    </a:ext>
                  </a:extLst>
                </a:gridCol>
                <a:gridCol w="544267">
                  <a:extLst>
                    <a:ext uri="{9D8B030D-6E8A-4147-A177-3AD203B41FA5}">
                      <a16:colId xmlns:a16="http://schemas.microsoft.com/office/drawing/2014/main" val="20003"/>
                    </a:ext>
                  </a:extLst>
                </a:gridCol>
                <a:gridCol w="558121">
                  <a:extLst>
                    <a:ext uri="{9D8B030D-6E8A-4147-A177-3AD203B41FA5}">
                      <a16:colId xmlns:a16="http://schemas.microsoft.com/office/drawing/2014/main" val="20004"/>
                    </a:ext>
                  </a:extLst>
                </a:gridCol>
              </a:tblGrid>
              <a:tr h="1238492">
                <a:tc>
                  <a:txBody>
                    <a:bodyPr/>
                    <a:lstStyle/>
                    <a:p>
                      <a:pPr marL="342900" marR="0" lvl="0" indent="-342900" algn="just">
                        <a:spcBef>
                          <a:spcPts val="200"/>
                        </a:spcBef>
                        <a:spcAft>
                          <a:spcPts val="200"/>
                        </a:spcAft>
                        <a:buFont typeface="+mj-lt"/>
                        <a:buAutoNum type="arabicPeriod"/>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Advancing degree program with university partnerships (Wingate/UNCC, etc.)</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-TA to T Program</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-T to Admn Program</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-UCPS Teaching Fellows Program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-UCPS Representatives</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-University contacts</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-Identified UCPS Staff</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11/2017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75193">
                <a:tc>
                  <a:txBody>
                    <a:bodyPr/>
                    <a:lstStyle/>
                    <a:p>
                      <a:pPr marL="342900" marR="0" lvl="0" indent="-342900" algn="just">
                        <a:spcBef>
                          <a:spcPts val="200"/>
                        </a:spcBef>
                        <a:spcAft>
                          <a:spcPts val="200"/>
                        </a:spcAft>
                        <a:buFont typeface="+mj-lt"/>
                        <a:buAutoNum type="arabicPeriod"/>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Introduce new interview protocol- “Hire Forward” to screen applicants for principals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-UCPS HR Staff</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-Principals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10/2017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a:t>
                      </a:r>
                      <a:endParaRPr lang="en-US" sz="400" spc="-25" dirty="0">
                        <a:solidFill>
                          <a:schemeClr val="tx1"/>
                        </a:solidFill>
                        <a:effectLst/>
                      </a:endParaRPr>
                    </a:p>
                    <a:p>
                      <a:pPr marL="0" marR="0" algn="just">
                        <a:spcBef>
                          <a:spcPts val="200"/>
                        </a:spcBef>
                        <a:spcAft>
                          <a:spcPts val="200"/>
                        </a:spcAft>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67643">
                <a:tc>
                  <a:txBody>
                    <a:bodyPr/>
                    <a:lstStyle/>
                    <a:p>
                      <a:pPr marL="342900" marR="0" lvl="0" indent="-342900" algn="just">
                        <a:spcBef>
                          <a:spcPts val="200"/>
                        </a:spcBef>
                        <a:spcAft>
                          <a:spcPts val="200"/>
                        </a:spcAft>
                        <a:buFont typeface="+mj-lt"/>
                        <a:buAutoNum type="arabicPeriod"/>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Focus on development and support of BT 1s, 2s, and 3s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-UCPS HR Staff</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-UCPS Teaching and Learning</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11/2017</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25662">
                <a:tc>
                  <a:txBody>
                    <a:bodyPr/>
                    <a:lstStyle/>
                    <a:p>
                      <a:pPr marL="342900" marR="0" lvl="0" indent="-342900" algn="just">
                        <a:spcBef>
                          <a:spcPts val="200"/>
                        </a:spcBef>
                        <a:spcAft>
                          <a:spcPts val="200"/>
                        </a:spcAft>
                        <a:buFont typeface="+mj-lt"/>
                        <a:buAutoNum type="arabicPeriod"/>
                      </a:pPr>
                      <a:r>
                        <a:rPr lang="en-US" sz="500" spc="0" dirty="0">
                          <a:solidFill>
                            <a:schemeClr val="tx1"/>
                          </a:solidFill>
                          <a:effectLst/>
                        </a:rPr>
                        <a:t>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Create new employee marketing plan to utilize a variety of digital tools to enhance communication with prospective applicants</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200"/>
                        </a:spcBef>
                        <a:spcAft>
                          <a:spcPts val="200"/>
                        </a:spcAft>
                      </a:pPr>
                      <a:r>
                        <a:rPr lang="en-US" sz="500" spc="0" dirty="0">
                          <a:solidFill>
                            <a:schemeClr val="tx1"/>
                          </a:solidFill>
                          <a:effectLst/>
                        </a:rPr>
                        <a:t>-UCPS HR Staff</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-UCPS Communications Dept.</a:t>
                      </a:r>
                      <a:endParaRPr lang="en-US" sz="400" spc="-25" dirty="0">
                        <a:solidFill>
                          <a:schemeClr val="tx1"/>
                        </a:solidFill>
                        <a:effectLst/>
                      </a:endParaRPr>
                    </a:p>
                    <a:p>
                      <a:pPr marL="0" marR="0">
                        <a:spcBef>
                          <a:spcPts val="200"/>
                        </a:spcBef>
                        <a:spcAft>
                          <a:spcPts val="200"/>
                        </a:spcAft>
                      </a:pPr>
                      <a:r>
                        <a:rPr lang="en-US" sz="500" spc="0" dirty="0">
                          <a:solidFill>
                            <a:schemeClr val="tx1"/>
                          </a:solidFill>
                          <a:effectLst/>
                        </a:rPr>
                        <a:t>-</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1/2018</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spcBef>
                          <a:spcPts val="200"/>
                        </a:spcBef>
                        <a:spcAft>
                          <a:spcPts val="200"/>
                        </a:spcAft>
                      </a:pPr>
                      <a:r>
                        <a:rPr lang="en-US" sz="500" spc="0" dirty="0">
                          <a:solidFill>
                            <a:schemeClr val="tx1"/>
                          </a:solidFill>
                          <a:effectLst/>
                        </a:rPr>
                        <a:t>On-going </a:t>
                      </a:r>
                      <a:endParaRPr lang="en-US" sz="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5084" marR="3508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97089562"/>
      </p:ext>
    </p:extLst>
  </p:cSld>
  <p:clrMapOvr>
    <a:masterClrMapping/>
  </p:clrMapOvr>
  <p:transition advClick="0" advTm="10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smtClean="0">
              <a:solidFill>
                <a:schemeClr val="accent3">
                  <a:lumMod val="50000"/>
                </a:schemeClr>
              </a:solidFill>
            </a:endParaRPr>
          </a:p>
          <a:p>
            <a:pPr marL="0" indent="0">
              <a:buNone/>
            </a:pPr>
            <a:endParaRPr lang="en-US" dirty="0">
              <a:solidFill>
                <a:schemeClr val="accent3">
                  <a:lumMod val="50000"/>
                </a:schemeClr>
              </a:solidFill>
            </a:endParaRPr>
          </a:p>
          <a:p>
            <a:pPr marL="0" indent="0" algn="ctr">
              <a:buNone/>
            </a:pPr>
            <a:r>
              <a:rPr lang="en-US" dirty="0" smtClean="0">
                <a:solidFill>
                  <a:schemeClr val="accent3">
                    <a:lumMod val="50000"/>
                  </a:schemeClr>
                </a:solidFill>
              </a:rPr>
              <a:t>QUESTIONS</a:t>
            </a:r>
            <a:r>
              <a:rPr lang="en-US" dirty="0">
                <a:solidFill>
                  <a:schemeClr val="accent3">
                    <a:lumMod val="50000"/>
                  </a:schemeClr>
                </a:solidFill>
              </a:rPr>
              <a:t>?</a:t>
            </a:r>
          </a:p>
          <a:p>
            <a:endParaRPr lang="en-US" dirty="0"/>
          </a:p>
        </p:txBody>
      </p:sp>
      <p:sp>
        <p:nvSpPr>
          <p:cNvPr id="4" name="Footer Placeholder 3"/>
          <p:cNvSpPr>
            <a:spLocks noGrp="1"/>
          </p:cNvSpPr>
          <p:nvPr>
            <p:ph type="ftr" sz="quarter" idx="11"/>
          </p:nvPr>
        </p:nvSpPr>
        <p:spPr/>
        <p:txBody>
          <a:bodyPr/>
          <a:lstStyle/>
          <a:p>
            <a:pPr>
              <a:defRPr/>
            </a:pPr>
            <a:r>
              <a:rPr lang="en-US" dirty="0" smtClean="0"/>
              <a:t>www.ucps.k12.nc.us </a:t>
            </a:r>
            <a:endParaRPr lang="en-US" dirty="0"/>
          </a:p>
        </p:txBody>
      </p:sp>
      <p:sp>
        <p:nvSpPr>
          <p:cNvPr id="5" name="Slide Number Placeholder 4"/>
          <p:cNvSpPr>
            <a:spLocks noGrp="1"/>
          </p:cNvSpPr>
          <p:nvPr>
            <p:ph type="sldNum" sz="quarter" idx="12"/>
          </p:nvPr>
        </p:nvSpPr>
        <p:spPr/>
        <p:txBody>
          <a:bodyPr/>
          <a:lstStyle/>
          <a:p>
            <a:fld id="{8F09332E-FB7C-47B6-B10C-412EEFC35FA7}" type="slidenum">
              <a:rPr lang="en-US" smtClean="0"/>
              <a:pPr/>
              <a:t>8</a:t>
            </a:fld>
            <a:endParaRPr lang="en-US" dirty="0"/>
          </a:p>
        </p:txBody>
      </p:sp>
    </p:spTree>
    <p:extLst>
      <p:ext uri="{BB962C8B-B14F-4D97-AF65-F5344CB8AC3E}">
        <p14:creationId xmlns:p14="http://schemas.microsoft.com/office/powerpoint/2010/main" val="327217990"/>
      </p:ext>
    </p:extLst>
  </p:cSld>
  <p:clrMapOvr>
    <a:masterClrMapping/>
  </p:clrMapOvr>
  <p:transition advClick="0" advTm="10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TIMELINE</a:t>
            </a:r>
          </a:p>
        </p:txBody>
      </p:sp>
      <p:graphicFrame>
        <p:nvGraphicFramePr>
          <p:cNvPr id="6" name="Content Placeholder 5">
            <a:extLst>
              <a:ext uri="{FF2B5EF4-FFF2-40B4-BE49-F238E27FC236}">
                <a16:creationId xmlns:a16="http://schemas.microsoft.com/office/drawing/2014/main" id="{E91C66E3-9FD7-A442-A191-D97F46A67367}"/>
              </a:ext>
            </a:extLst>
          </p:cNvPr>
          <p:cNvGraphicFramePr>
            <a:graphicFrameLocks noGrp="1"/>
          </p:cNvGraphicFramePr>
          <p:nvPr>
            <p:ph idx="1"/>
            <p:extLst>
              <p:ext uri="{D42A27DB-BD31-4B8C-83A1-F6EECF244321}">
                <p14:modId xmlns:p14="http://schemas.microsoft.com/office/powerpoint/2010/main" val="3332646154"/>
              </p:ext>
            </p:extLst>
          </p:nvPr>
        </p:nvGraphicFramePr>
        <p:xfrm>
          <a:off x="457200" y="1010033"/>
          <a:ext cx="8229600" cy="3704431"/>
        </p:xfrm>
        <a:graphic>
          <a:graphicData uri="http://schemas.openxmlformats.org/drawingml/2006/table">
            <a:tbl>
              <a:tblPr firstRow="1" bandRow="1">
                <a:tableStyleId>{93296810-A885-4BE3-A3E7-6D5BEEA58F35}</a:tableStyleId>
              </a:tblPr>
              <a:tblGrid>
                <a:gridCol w="6741268">
                  <a:extLst>
                    <a:ext uri="{9D8B030D-6E8A-4147-A177-3AD203B41FA5}">
                      <a16:colId xmlns:a16="http://schemas.microsoft.com/office/drawing/2014/main" val="420985210"/>
                    </a:ext>
                  </a:extLst>
                </a:gridCol>
                <a:gridCol w="1488332">
                  <a:extLst>
                    <a:ext uri="{9D8B030D-6E8A-4147-A177-3AD203B41FA5}">
                      <a16:colId xmlns:a16="http://schemas.microsoft.com/office/drawing/2014/main" val="4266334337"/>
                    </a:ext>
                  </a:extLst>
                </a:gridCol>
              </a:tblGrid>
              <a:tr h="400251">
                <a:tc>
                  <a:txBody>
                    <a:bodyPr/>
                    <a:lstStyle/>
                    <a:p>
                      <a:r>
                        <a:rPr lang="en-US" dirty="0"/>
                        <a:t>Milestone Deliverable or Activity</a:t>
                      </a:r>
                    </a:p>
                  </a:txBody>
                  <a:tcPr/>
                </a:tc>
                <a:tc>
                  <a:txBody>
                    <a:bodyPr/>
                    <a:lstStyle/>
                    <a:p>
                      <a:r>
                        <a:rPr lang="en-US" dirty="0"/>
                        <a:t>Progress</a:t>
                      </a:r>
                    </a:p>
                  </a:txBody>
                  <a:tcPr/>
                </a:tc>
                <a:extLst>
                  <a:ext uri="{0D108BD9-81ED-4DB2-BD59-A6C34878D82A}">
                    <a16:rowId xmlns:a16="http://schemas.microsoft.com/office/drawing/2014/main" val="2611232523"/>
                  </a:ext>
                </a:extLst>
              </a:tr>
              <a:tr h="690845">
                <a:tc>
                  <a:txBody>
                    <a:bodyPr/>
                    <a:lstStyle/>
                    <a:p>
                      <a:pPr marL="0" marR="0" lvl="0" indent="0" algn="l" defTabSz="457200" rtl="0" eaLnBrk="1" fontAlgn="auto" latinLnBrk="0" hangingPunct="1">
                        <a:lnSpc>
                          <a:spcPct val="100000"/>
                        </a:lnSpc>
                        <a:spcBef>
                          <a:spcPts val="200"/>
                        </a:spcBef>
                        <a:spcAft>
                          <a:spcPts val="200"/>
                        </a:spcAft>
                        <a:buClrTx/>
                        <a:buSzTx/>
                        <a:buFontTx/>
                        <a:buNone/>
                        <a:tabLst/>
                        <a:defRPr/>
                      </a:pPr>
                      <a:r>
                        <a:rPr lang="en-US" sz="1800" b="0" spc="0" dirty="0" smtClean="0">
                          <a:solidFill>
                            <a:schemeClr val="tx1"/>
                          </a:solidFill>
                          <a:effectLst/>
                          <a:latin typeface="+mn-lt"/>
                        </a:rPr>
                        <a:t>Create a Marketing</a:t>
                      </a:r>
                      <a:r>
                        <a:rPr lang="en-US" sz="1800" b="0" spc="0" baseline="0" dirty="0" smtClean="0">
                          <a:solidFill>
                            <a:schemeClr val="tx1"/>
                          </a:solidFill>
                          <a:effectLst/>
                          <a:latin typeface="+mn-lt"/>
                        </a:rPr>
                        <a:t> Plan to Promote Recognition Programs </a:t>
                      </a:r>
                      <a:endParaRPr lang="en-US" sz="1800" b="0" spc="-25" dirty="0" smtClean="0">
                        <a:solidFill>
                          <a:schemeClr val="tx1"/>
                        </a:solidFill>
                        <a:effectLst/>
                        <a:latin typeface="+mn-lt"/>
                        <a:ea typeface="Times New Roman" panose="02020603050405020304" pitchFamily="18" charset="0"/>
                        <a:cs typeface="Times New Roman" panose="02020603050405020304" pitchFamily="18" charset="0"/>
                      </a:endParaRPr>
                    </a:p>
                    <a:p>
                      <a:pPr marL="0" marR="0">
                        <a:spcBef>
                          <a:spcPts val="200"/>
                        </a:spcBef>
                        <a:spcAft>
                          <a:spcPts val="200"/>
                        </a:spcAft>
                      </a:pPr>
                      <a:endParaRPr lang="en-US" sz="140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endParaRPr lang="en-US" dirty="0"/>
                    </a:p>
                  </a:txBody>
                  <a:tcPr/>
                </a:tc>
                <a:extLst>
                  <a:ext uri="{0D108BD9-81ED-4DB2-BD59-A6C34878D82A}">
                    <a16:rowId xmlns:a16="http://schemas.microsoft.com/office/drawing/2014/main" val="743853061"/>
                  </a:ext>
                </a:extLst>
              </a:tr>
              <a:tr h="690845">
                <a:tc>
                  <a:txBody>
                    <a:bodyPr/>
                    <a:lstStyle/>
                    <a:p>
                      <a:pPr marL="0" marR="0">
                        <a:spcBef>
                          <a:spcPts val="200"/>
                        </a:spcBef>
                        <a:spcAft>
                          <a:spcPts val="200"/>
                        </a:spcAft>
                      </a:pPr>
                      <a:r>
                        <a:rPr lang="en-US" sz="1800" b="0" spc="0" dirty="0" smtClean="0">
                          <a:solidFill>
                            <a:schemeClr val="tx1"/>
                          </a:solidFill>
                          <a:effectLst/>
                        </a:rPr>
                        <a:t>Solicit</a:t>
                      </a:r>
                      <a:r>
                        <a:rPr lang="en-US" sz="1800" b="0" spc="0" baseline="0" dirty="0" smtClean="0">
                          <a:solidFill>
                            <a:schemeClr val="tx1"/>
                          </a:solidFill>
                          <a:effectLst/>
                        </a:rPr>
                        <a:t> and Engage Corporate Partnerships to Sponsor Recognition Programs</a:t>
                      </a:r>
                      <a:endParaRPr lang="en-US" sz="14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endParaRPr lang="en-US" dirty="0"/>
                    </a:p>
                  </a:txBody>
                  <a:tcPr/>
                </a:tc>
                <a:extLst>
                  <a:ext uri="{0D108BD9-81ED-4DB2-BD59-A6C34878D82A}">
                    <a16:rowId xmlns:a16="http://schemas.microsoft.com/office/drawing/2014/main" val="918713758"/>
                  </a:ext>
                </a:extLst>
              </a:tr>
              <a:tr h="690845">
                <a:tc>
                  <a:txBody>
                    <a:bodyPr/>
                    <a:lstStyle/>
                    <a:p>
                      <a:pPr marL="0" marR="0">
                        <a:spcBef>
                          <a:spcPts val="200"/>
                        </a:spcBef>
                        <a:spcAft>
                          <a:spcPts val="200"/>
                        </a:spcAft>
                      </a:pPr>
                      <a:r>
                        <a:rPr lang="en-US" sz="1800" b="0" spc="0" dirty="0" smtClean="0">
                          <a:solidFill>
                            <a:schemeClr val="tx1"/>
                          </a:solidFill>
                          <a:effectLst/>
                        </a:rPr>
                        <a:t>Plan, Develop and Implemen</a:t>
                      </a:r>
                      <a:r>
                        <a:rPr lang="en-US" sz="1800" b="0" spc="0" baseline="0" dirty="0" smtClean="0">
                          <a:solidFill>
                            <a:schemeClr val="tx1"/>
                          </a:solidFill>
                          <a:effectLst/>
                        </a:rPr>
                        <a:t>t Customer Service Program </a:t>
                      </a:r>
                      <a:endParaRPr lang="en-US" sz="1400" b="0" spc="-25"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endParaRPr lang="en-US" dirty="0"/>
                    </a:p>
                  </a:txBody>
                  <a:tcPr/>
                </a:tc>
                <a:extLst>
                  <a:ext uri="{0D108BD9-81ED-4DB2-BD59-A6C34878D82A}">
                    <a16:rowId xmlns:a16="http://schemas.microsoft.com/office/drawing/2014/main" val="492507144"/>
                  </a:ext>
                </a:extLst>
              </a:tr>
              <a:tr h="663220">
                <a:tc>
                  <a:txBody>
                    <a:bodyPr/>
                    <a:lstStyle/>
                    <a:p>
                      <a:r>
                        <a:rPr lang="en-US" b="0" dirty="0" smtClean="0">
                          <a:solidFill>
                            <a:schemeClr val="tx1"/>
                          </a:solidFill>
                        </a:rPr>
                        <a:t>Plan,</a:t>
                      </a:r>
                      <a:r>
                        <a:rPr lang="en-US" b="0" baseline="0" dirty="0" smtClean="0">
                          <a:solidFill>
                            <a:schemeClr val="tx1"/>
                          </a:solidFill>
                        </a:rPr>
                        <a:t> Develop and Implement Longevity Recognition and Appreciation Card Programs</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3252270224"/>
                  </a:ext>
                </a:extLst>
              </a:tr>
              <a:tr h="568425">
                <a:tc>
                  <a:txBody>
                    <a:bodyPr/>
                    <a:lstStyle/>
                    <a:p>
                      <a:r>
                        <a:rPr lang="en-US" sz="1800" b="0" kern="1200" dirty="0" smtClean="0">
                          <a:solidFill>
                            <a:schemeClr val="dk1"/>
                          </a:solidFill>
                          <a:effectLst/>
                          <a:latin typeface="+mn-lt"/>
                          <a:ea typeface="+mn-ea"/>
                          <a:cs typeface="+mn-cs"/>
                        </a:rPr>
                        <a:t>Reduce</a:t>
                      </a:r>
                      <a:r>
                        <a:rPr lang="en-US" sz="1800" b="0" kern="1200" baseline="0" dirty="0" smtClean="0">
                          <a:solidFill>
                            <a:schemeClr val="dk1"/>
                          </a:solidFill>
                          <a:effectLst/>
                          <a:latin typeface="+mn-lt"/>
                          <a:ea typeface="+mn-ea"/>
                          <a:cs typeface="+mn-cs"/>
                        </a:rPr>
                        <a:t> the Attrition Rate for UCPS Employees </a:t>
                      </a:r>
                      <a:endParaRPr lang="en-US" b="0" dirty="0">
                        <a:solidFill>
                          <a:schemeClr val="tx1"/>
                        </a:solidFill>
                      </a:endParaRPr>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a:xfrm>
            <a:off x="6553200" y="4577146"/>
            <a:ext cx="2133600" cy="274637"/>
          </a:xfrm>
        </p:spPr>
        <p:txBody>
          <a:bodyPr/>
          <a:lstStyle/>
          <a:p>
            <a:fld id="{CCAA5368-009B-447E-8D84-A3C3B5DA5F2D}" type="slidenum">
              <a:rPr lang="en-US" altLang="en-US" smtClean="0"/>
              <a:pPr/>
              <a:t>9</a:t>
            </a:fld>
            <a:endParaRPr lang="en-US" altLang="en-US" dirty="0"/>
          </a:p>
        </p:txBody>
      </p:sp>
      <p:sp>
        <p:nvSpPr>
          <p:cNvPr id="17" name="Oval 16">
            <a:extLst>
              <a:ext uri="{FF2B5EF4-FFF2-40B4-BE49-F238E27FC236}">
                <a16:creationId xmlns:a16="http://schemas.microsoft.com/office/drawing/2014/main" id="{49B06F6D-A84E-7047-93B0-EF1A029447E3}"/>
              </a:ext>
            </a:extLst>
          </p:cNvPr>
          <p:cNvSpPr/>
          <p:nvPr/>
        </p:nvSpPr>
        <p:spPr>
          <a:xfrm>
            <a:off x="7798809" y="1574554"/>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871295CB-352A-B644-9131-4CF5B441F319}"/>
              </a:ext>
            </a:extLst>
          </p:cNvPr>
          <p:cNvSpPr/>
          <p:nvPr/>
        </p:nvSpPr>
        <p:spPr>
          <a:xfrm>
            <a:off x="7798802" y="2980212"/>
            <a:ext cx="298765" cy="295126"/>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422D5F38-600D-4445-911C-646232850F8C}"/>
              </a:ext>
            </a:extLst>
          </p:cNvPr>
          <p:cNvSpPr/>
          <p:nvPr/>
        </p:nvSpPr>
        <p:spPr>
          <a:xfrm>
            <a:off x="7798809" y="3645584"/>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F922C82E-E4FD-7B41-819F-65779DAABD10}"/>
              </a:ext>
            </a:extLst>
          </p:cNvPr>
          <p:cNvSpPr/>
          <p:nvPr/>
        </p:nvSpPr>
        <p:spPr>
          <a:xfrm>
            <a:off x="3358835" y="645510"/>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CDDCD20D-55C7-984E-B64F-E16CEB90AE55}"/>
              </a:ext>
            </a:extLst>
          </p:cNvPr>
          <p:cNvSpPr txBox="1"/>
          <p:nvPr/>
        </p:nvSpPr>
        <p:spPr>
          <a:xfrm>
            <a:off x="3810754" y="616785"/>
            <a:ext cx="1321806" cy="338554"/>
          </a:xfrm>
          <a:prstGeom prst="rect">
            <a:avLst/>
          </a:prstGeom>
          <a:noFill/>
        </p:spPr>
        <p:txBody>
          <a:bodyPr wrap="square" rtlCol="0">
            <a:spAutoFit/>
          </a:bodyPr>
          <a:lstStyle/>
          <a:p>
            <a:r>
              <a:rPr lang="en-US" sz="1600" dirty="0"/>
              <a:t>Completed</a:t>
            </a:r>
            <a:endParaRPr lang="en-US" dirty="0"/>
          </a:p>
        </p:txBody>
      </p:sp>
      <p:sp>
        <p:nvSpPr>
          <p:cNvPr id="24" name="Oval 23">
            <a:extLst>
              <a:ext uri="{FF2B5EF4-FFF2-40B4-BE49-F238E27FC236}">
                <a16:creationId xmlns:a16="http://schemas.microsoft.com/office/drawing/2014/main" id="{39C3C81B-5913-3842-831C-018D93E41F18}"/>
              </a:ext>
            </a:extLst>
          </p:cNvPr>
          <p:cNvSpPr/>
          <p:nvPr/>
        </p:nvSpPr>
        <p:spPr>
          <a:xfrm>
            <a:off x="5285714" y="645509"/>
            <a:ext cx="298765" cy="280657"/>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11E1FD54-7AF8-1C47-9EE1-ABEE72695185}"/>
              </a:ext>
            </a:extLst>
          </p:cNvPr>
          <p:cNvSpPr txBox="1"/>
          <p:nvPr/>
        </p:nvSpPr>
        <p:spPr>
          <a:xfrm>
            <a:off x="5684067" y="612288"/>
            <a:ext cx="1321806" cy="338554"/>
          </a:xfrm>
          <a:prstGeom prst="rect">
            <a:avLst/>
          </a:prstGeom>
          <a:noFill/>
        </p:spPr>
        <p:txBody>
          <a:bodyPr wrap="square" rtlCol="0">
            <a:spAutoFit/>
          </a:bodyPr>
          <a:lstStyle/>
          <a:p>
            <a:r>
              <a:rPr lang="en-US" sz="1600" dirty="0"/>
              <a:t>In progress</a:t>
            </a:r>
          </a:p>
        </p:txBody>
      </p:sp>
      <p:sp>
        <p:nvSpPr>
          <p:cNvPr id="26" name="Oval 25">
            <a:extLst>
              <a:ext uri="{FF2B5EF4-FFF2-40B4-BE49-F238E27FC236}">
                <a16:creationId xmlns:a16="http://schemas.microsoft.com/office/drawing/2014/main" id="{F41DDC12-2F3F-5D41-8940-37D94E32E164}"/>
              </a:ext>
            </a:extLst>
          </p:cNvPr>
          <p:cNvSpPr/>
          <p:nvPr/>
        </p:nvSpPr>
        <p:spPr>
          <a:xfrm>
            <a:off x="7200521" y="645509"/>
            <a:ext cx="298765" cy="280657"/>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DF82FCFB-4CCA-4045-A510-8A79CF240265}"/>
              </a:ext>
            </a:extLst>
          </p:cNvPr>
          <p:cNvSpPr txBox="1"/>
          <p:nvPr/>
        </p:nvSpPr>
        <p:spPr>
          <a:xfrm>
            <a:off x="7562803" y="612288"/>
            <a:ext cx="1528525" cy="338554"/>
          </a:xfrm>
          <a:prstGeom prst="rect">
            <a:avLst/>
          </a:prstGeom>
          <a:noFill/>
        </p:spPr>
        <p:txBody>
          <a:bodyPr wrap="square" rtlCol="0">
            <a:spAutoFit/>
          </a:bodyPr>
          <a:lstStyle/>
          <a:p>
            <a:r>
              <a:rPr lang="en-US" sz="1600" dirty="0"/>
              <a:t>Not yet started</a:t>
            </a:r>
            <a:endParaRPr lang="en-US" dirty="0"/>
          </a:p>
        </p:txBody>
      </p:sp>
      <p:sp>
        <p:nvSpPr>
          <p:cNvPr id="28" name="Oval 27">
            <a:extLst>
              <a:ext uri="{FF2B5EF4-FFF2-40B4-BE49-F238E27FC236}">
                <a16:creationId xmlns:a16="http://schemas.microsoft.com/office/drawing/2014/main" id="{B9439FB4-2038-9A43-B34A-A50AA3281387}"/>
              </a:ext>
            </a:extLst>
          </p:cNvPr>
          <p:cNvSpPr/>
          <p:nvPr/>
        </p:nvSpPr>
        <p:spPr>
          <a:xfrm>
            <a:off x="7798808" y="2288077"/>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B9439FB4-2038-9A43-B34A-A50AA3281387}"/>
              </a:ext>
            </a:extLst>
          </p:cNvPr>
          <p:cNvSpPr/>
          <p:nvPr/>
        </p:nvSpPr>
        <p:spPr>
          <a:xfrm>
            <a:off x="7798801" y="4260010"/>
            <a:ext cx="298765" cy="280657"/>
          </a:xfrm>
          <a:prstGeom prst="ellipse">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39C3C81B-5913-3842-831C-018D93E41F18}"/>
              </a:ext>
            </a:extLst>
          </p:cNvPr>
          <p:cNvSpPr/>
          <p:nvPr/>
        </p:nvSpPr>
        <p:spPr>
          <a:xfrm>
            <a:off x="7798800" y="2987446"/>
            <a:ext cx="298765" cy="280657"/>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39C3C81B-5913-3842-831C-018D93E41F18}"/>
              </a:ext>
            </a:extLst>
          </p:cNvPr>
          <p:cNvSpPr/>
          <p:nvPr/>
        </p:nvSpPr>
        <p:spPr>
          <a:xfrm>
            <a:off x="7809921" y="3641967"/>
            <a:ext cx="298765" cy="280657"/>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F41DDC12-2F3F-5D41-8940-37D94E32E164}"/>
              </a:ext>
            </a:extLst>
          </p:cNvPr>
          <p:cNvSpPr/>
          <p:nvPr/>
        </p:nvSpPr>
        <p:spPr>
          <a:xfrm>
            <a:off x="7809921" y="1569700"/>
            <a:ext cx="298765" cy="280657"/>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F41DDC12-2F3F-5D41-8940-37D94E32E164}"/>
              </a:ext>
            </a:extLst>
          </p:cNvPr>
          <p:cNvSpPr/>
          <p:nvPr/>
        </p:nvSpPr>
        <p:spPr>
          <a:xfrm>
            <a:off x="7793012" y="2295311"/>
            <a:ext cx="298765" cy="280657"/>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F41DDC12-2F3F-5D41-8940-37D94E32E164}"/>
              </a:ext>
            </a:extLst>
          </p:cNvPr>
          <p:cNvSpPr/>
          <p:nvPr/>
        </p:nvSpPr>
        <p:spPr>
          <a:xfrm>
            <a:off x="7804422" y="4256978"/>
            <a:ext cx="298765" cy="280657"/>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39C3C81B-5913-3842-831C-018D93E41F18}"/>
              </a:ext>
            </a:extLst>
          </p:cNvPr>
          <p:cNvSpPr/>
          <p:nvPr/>
        </p:nvSpPr>
        <p:spPr>
          <a:xfrm>
            <a:off x="7809921" y="4256978"/>
            <a:ext cx="298765" cy="280657"/>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93014875"/>
      </p:ext>
    </p:extLst>
  </p:cSld>
  <p:clrMapOvr>
    <a:masterClrMapping/>
  </p:clrMapOvr>
  <p:transition advClick="0" advTm="10000"/>
  <p:timing>
    <p:tnLst>
      <p:par>
        <p:cTn id="1" dur="indefinite" restart="never" nodeType="tmRoot"/>
      </p:par>
    </p:tnLst>
  </p:timing>
</p:sld>
</file>

<file path=ppt/theme/theme1.xml><?xml version="1.0" encoding="utf-8"?>
<a:theme xmlns:a="http://schemas.openxmlformats.org/drawingml/2006/main" name="UCPS PowerPoint Template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UCPS PowerPoint Template 2015</Template>
  <TotalTime>16662</TotalTime>
  <Words>776</Words>
  <Application>Microsoft Office PowerPoint</Application>
  <PresentationFormat>On-screen Show (16:9)</PresentationFormat>
  <Paragraphs>185</Paragraphs>
  <Slides>11</Slides>
  <Notes>2</Notes>
  <HiddenSlides>4</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ＭＳ Ｐゴシック</vt:lpstr>
      <vt:lpstr>Arial</vt:lpstr>
      <vt:lpstr>Arial Black</vt:lpstr>
      <vt:lpstr>Calibri</vt:lpstr>
      <vt:lpstr>Garamond</vt:lpstr>
      <vt:lpstr>Times New Roman</vt:lpstr>
      <vt:lpstr>UCPS PowerPoint Template 2015</vt:lpstr>
      <vt:lpstr>Strategic Plan Update </vt:lpstr>
      <vt:lpstr>Strategic Theme</vt:lpstr>
      <vt:lpstr>Strategic Initiative  </vt:lpstr>
      <vt:lpstr>Previous STATE</vt:lpstr>
      <vt:lpstr>Desired STATE</vt:lpstr>
      <vt:lpstr>PERFORMANCE INDICATORS from sec. VIII</vt:lpstr>
      <vt:lpstr>TIMELINE  from VII</vt:lpstr>
      <vt:lpstr>PowerPoint Presentation</vt:lpstr>
      <vt:lpstr>TIMELINE</vt:lpstr>
      <vt:lpstr>TIMELINE</vt:lpstr>
      <vt:lpstr>CURRENT/DESIRED STATE from sec III</vt:lpstr>
    </vt:vector>
  </TitlesOfParts>
  <Company>Union County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UCPS Website Focus Group  June 3, 2015</dc:title>
  <dc:creator>Tahira Stalberte</dc:creator>
  <cp:lastModifiedBy>Michele Morris</cp:lastModifiedBy>
  <cp:revision>64</cp:revision>
  <cp:lastPrinted>2018-02-26T13:01:43Z</cp:lastPrinted>
  <dcterms:created xsi:type="dcterms:W3CDTF">2015-06-02T13:19:10Z</dcterms:created>
  <dcterms:modified xsi:type="dcterms:W3CDTF">2019-01-09T21:06:05Z</dcterms:modified>
</cp:coreProperties>
</file>